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74" r:id="rId2"/>
    <p:sldId id="269" r:id="rId3"/>
    <p:sldId id="271" r:id="rId4"/>
    <p:sldId id="270" r:id="rId5"/>
    <p:sldId id="262" r:id="rId6"/>
    <p:sldId id="273" r:id="rId7"/>
    <p:sldId id="272" r:id="rId8"/>
    <p:sldId id="256" r:id="rId9"/>
    <p:sldId id="260" r:id="rId10"/>
    <p:sldId id="275" r:id="rId11"/>
    <p:sldId id="278" r:id="rId12"/>
    <p:sldId id="276" r:id="rId13"/>
    <p:sldId id="277" r:id="rId14"/>
    <p:sldId id="279"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8951A"/>
    <a:srgbClr val="915E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1330" y="5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8545F8-A53C-42F6-AA5F-6942F4CA1AB7}" type="datetimeFigureOut">
              <a:rPr lang="zh-CN" altLang="en-US" smtClean="0"/>
              <a:t>2021/6/23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15B30-339F-4716-9D89-80D48420678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a:t>
            </a:r>
            <a:r>
              <a:rPr lang="zh-CN" altLang="en-US" baseline="0" dirty="0" smtClean="0"/>
              <a:t>我们同样采取将全基因组划分成同等长度</a:t>
            </a:r>
            <a:r>
              <a:rPr lang="en-US" altLang="zh-CN" baseline="0" dirty="0" smtClean="0"/>
              <a:t>bin</a:t>
            </a:r>
            <a:r>
              <a:rPr lang="zh-CN" altLang="en-US" baseline="0" dirty="0" smtClean="0"/>
              <a:t>的方式作为统计每个细胞比对到的读段的计数单位，构建</a:t>
            </a:r>
            <a:r>
              <a:rPr lang="en-US" altLang="zh-CN" baseline="0" dirty="0" smtClean="0"/>
              <a:t>cell-by-bin</a:t>
            </a:r>
            <a:r>
              <a:rPr lang="zh-CN" altLang="en-US" baseline="0" dirty="0" smtClean="0"/>
              <a:t>的可及性矩阵</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aseline="0" dirty="0" smtClean="0"/>
              <a:t>第二步，我们引入</a:t>
            </a:r>
            <a:r>
              <a:rPr lang="en-US" altLang="zh-CN" dirty="0" smtClean="0"/>
              <a:t>KNN imputation</a:t>
            </a:r>
            <a:r>
              <a:rPr lang="zh-CN" altLang="en-US" dirty="0" smtClean="0"/>
              <a:t>对数据中的缺失值进行填补。</a:t>
            </a:r>
            <a:r>
              <a:rPr lang="en-US" altLang="zh-CN" dirty="0" smtClean="0"/>
              <a:t>KNN imputation</a:t>
            </a:r>
            <a:r>
              <a:rPr lang="zh-CN" altLang="en-US" dirty="0" smtClean="0"/>
              <a:t>通过</a:t>
            </a:r>
            <a:r>
              <a:rPr lang="zh-CN" altLang="zh-CN" sz="1200" kern="1200" dirty="0" smtClean="0">
                <a:solidFill>
                  <a:schemeClr val="tx1"/>
                </a:solidFill>
                <a:effectLst/>
                <a:latin typeface="+mn-lt"/>
                <a:ea typeface="+mn-ea"/>
                <a:cs typeface="+mn-cs"/>
              </a:rPr>
              <a:t>中心点周边</a:t>
            </a:r>
            <a:r>
              <a:rPr lang="en-US" altLang="zh-CN" sz="1200" kern="1200" dirty="0" smtClean="0">
                <a:solidFill>
                  <a:schemeClr val="tx1"/>
                </a:solidFill>
                <a:effectLst/>
                <a:latin typeface="+mn-lt"/>
                <a:ea typeface="+mn-ea"/>
                <a:cs typeface="+mn-cs"/>
              </a:rPr>
              <a:t>K</a:t>
            </a:r>
            <a:r>
              <a:rPr lang="zh-CN" altLang="zh-CN" sz="1200" kern="1200" dirty="0" smtClean="0">
                <a:solidFill>
                  <a:schemeClr val="tx1"/>
                </a:solidFill>
                <a:effectLst/>
                <a:latin typeface="+mn-lt"/>
                <a:ea typeface="+mn-ea"/>
                <a:cs typeface="+mn-cs"/>
              </a:rPr>
              <a:t>个质点状态来预测当前中心点的状态</a:t>
            </a:r>
            <a:r>
              <a:rPr lang="zh-CN" altLang="en-US" sz="1200" kern="1200" dirty="0" smtClean="0">
                <a:solidFill>
                  <a:schemeClr val="tx1"/>
                </a:solidFill>
                <a:effectLst/>
                <a:latin typeface="+mn-lt"/>
                <a:ea typeface="+mn-ea"/>
                <a:cs typeface="+mn-cs"/>
              </a:rPr>
              <a:t>。</a:t>
            </a:r>
            <a:r>
              <a:rPr lang="zh-CN" altLang="en-US" dirty="0" smtClean="0"/>
              <a:t>而</a:t>
            </a:r>
            <a:r>
              <a:rPr lang="zh-CN" altLang="zh-CN" sz="1200" kern="1200" dirty="0" smtClean="0">
                <a:solidFill>
                  <a:schemeClr val="tx1"/>
                </a:solidFill>
                <a:effectLst/>
                <a:latin typeface="+mn-lt"/>
                <a:ea typeface="+mn-ea"/>
                <a:cs typeface="+mn-cs"/>
              </a:rPr>
              <a:t>在基因组上，一个染色质区域的开放性并不是独立的，它往往会与其相邻或者更远距离的多个染色质开放区域相互关联。</a:t>
            </a:r>
            <a:r>
              <a:rPr lang="zh-CN" altLang="en-US" sz="1200" kern="1200" dirty="0" smtClean="0">
                <a:solidFill>
                  <a:schemeClr val="tx1"/>
                </a:solidFill>
                <a:effectLst/>
                <a:latin typeface="+mn-lt"/>
                <a:ea typeface="+mn-ea"/>
                <a:cs typeface="+mn-cs"/>
              </a:rPr>
              <a:t>我们根据基因组上连续</a:t>
            </a:r>
            <a:r>
              <a:rPr lang="en-US" altLang="zh-CN" sz="1200" kern="1200" dirty="0" smtClean="0">
                <a:solidFill>
                  <a:schemeClr val="tx1"/>
                </a:solidFill>
                <a:effectLst/>
                <a:latin typeface="+mn-lt"/>
                <a:ea typeface="+mn-ea"/>
                <a:cs typeface="+mn-cs"/>
              </a:rPr>
              <a:t>bin</a:t>
            </a:r>
            <a:r>
              <a:rPr lang="zh-CN" altLang="en-US" sz="1200" kern="1200" dirty="0" smtClean="0">
                <a:solidFill>
                  <a:schemeClr val="tx1"/>
                </a:solidFill>
                <a:effectLst/>
                <a:latin typeface="+mn-lt"/>
                <a:ea typeface="+mn-ea"/>
                <a:cs typeface="+mn-cs"/>
              </a:rPr>
              <a:t>之间相互关联的这个特点和</a:t>
            </a:r>
            <a:r>
              <a:rPr lang="en-US" altLang="zh-CN" sz="1200" kern="1200" dirty="0" smtClean="0">
                <a:solidFill>
                  <a:schemeClr val="tx1"/>
                </a:solidFill>
                <a:effectLst/>
                <a:latin typeface="+mn-lt"/>
                <a:ea typeface="+mn-ea"/>
                <a:cs typeface="+mn-cs"/>
              </a:rPr>
              <a:t>KNN imputation</a:t>
            </a:r>
            <a:r>
              <a:rPr lang="zh-CN" altLang="en-US" sz="1200" kern="1200" dirty="0" smtClean="0">
                <a:solidFill>
                  <a:schemeClr val="tx1"/>
                </a:solidFill>
                <a:effectLst/>
                <a:latin typeface="+mn-lt"/>
                <a:ea typeface="+mn-ea"/>
                <a:cs typeface="+mn-cs"/>
              </a:rPr>
              <a:t>算法的实现原理对</a:t>
            </a:r>
            <a:r>
              <a:rPr lang="en-US" altLang="zh-CN" dirty="0" smtClean="0"/>
              <a:t>cell-bin</a:t>
            </a:r>
            <a:r>
              <a:rPr lang="zh-CN" altLang="en-US" dirty="0" smtClean="0"/>
              <a:t>矩阵中的缺失值进行了填补；</a:t>
            </a:r>
            <a:endParaRPr lang="en-US" altLang="zh-CN" dirty="0" smtClean="0"/>
          </a:p>
          <a:p>
            <a:r>
              <a:rPr lang="zh-CN" altLang="en-US" baseline="0" dirty="0" smtClean="0"/>
              <a:t>第三步，我们对</a:t>
            </a:r>
            <a:r>
              <a:rPr lang="en-US" altLang="zh-CN" baseline="0" dirty="0" smtClean="0"/>
              <a:t>bin</a:t>
            </a:r>
            <a:r>
              <a:rPr lang="zh-CN" altLang="en-US" baseline="0" dirty="0" smtClean="0"/>
              <a:t>进行了过滤，去除了其中低质量的区域。</a:t>
            </a:r>
            <a:endParaRPr lang="en-US" altLang="zh-CN" baseline="0" dirty="0" smtClean="0"/>
          </a:p>
          <a:p>
            <a:r>
              <a:rPr lang="zh-CN" altLang="en-US" baseline="0" dirty="0" smtClean="0"/>
              <a:t>第四步，我们利用</a:t>
            </a:r>
            <a:r>
              <a:rPr lang="en-US" altLang="zh-CN" sz="1200" kern="1200" dirty="0" smtClean="0">
                <a:solidFill>
                  <a:schemeClr val="tx1"/>
                </a:solidFill>
                <a:effectLst/>
                <a:latin typeface="+mn-lt"/>
                <a:ea typeface="+mn-ea"/>
                <a:cs typeface="+mn-cs"/>
              </a:rPr>
              <a:t>TF-IDF</a:t>
            </a:r>
            <a:r>
              <a:rPr lang="zh-CN" altLang="en-US" sz="1200" kern="1200" dirty="0" smtClean="0">
                <a:solidFill>
                  <a:schemeClr val="tx1"/>
                </a:solidFill>
                <a:effectLst/>
                <a:latin typeface="+mn-lt"/>
                <a:ea typeface="+mn-ea"/>
                <a:cs typeface="+mn-cs"/>
              </a:rPr>
              <a:t>转化评估了每个</a:t>
            </a:r>
            <a:r>
              <a:rPr lang="en-US" altLang="zh-CN" sz="1200" kern="1200" dirty="0" smtClean="0">
                <a:solidFill>
                  <a:schemeClr val="tx1"/>
                </a:solidFill>
                <a:effectLst/>
                <a:latin typeface="+mn-lt"/>
                <a:ea typeface="+mn-ea"/>
                <a:cs typeface="+mn-cs"/>
              </a:rPr>
              <a:t>bin</a:t>
            </a:r>
            <a:r>
              <a:rPr lang="zh-CN" altLang="en-US" sz="1200" kern="1200" dirty="0" smtClean="0">
                <a:solidFill>
                  <a:schemeClr val="tx1"/>
                </a:solidFill>
                <a:effectLst/>
                <a:latin typeface="+mn-lt"/>
                <a:ea typeface="+mn-ea"/>
                <a:cs typeface="+mn-cs"/>
              </a:rPr>
              <a:t>在每个细胞中的重要性，</a:t>
            </a:r>
            <a:r>
              <a:rPr lang="en-US" altLang="zh-CN" sz="1200" kern="1200" dirty="0" smtClean="0">
                <a:solidFill>
                  <a:schemeClr val="tx1"/>
                </a:solidFill>
                <a:effectLst/>
                <a:latin typeface="+mn-lt"/>
                <a:ea typeface="+mn-ea"/>
                <a:cs typeface="+mn-cs"/>
              </a:rPr>
              <a:t>TF</a:t>
            </a:r>
            <a:r>
              <a:rPr lang="zh-CN" altLang="zh-CN" sz="1200" kern="1200" dirty="0" smtClean="0">
                <a:solidFill>
                  <a:schemeClr val="tx1"/>
                </a:solidFill>
                <a:effectLst/>
                <a:latin typeface="+mn-lt"/>
                <a:ea typeface="+mn-ea"/>
                <a:cs typeface="+mn-cs"/>
              </a:rPr>
              <a:t>计算过程可以一定程度上消除细胞测序深度差异造成的噪音误差。</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而</a:t>
            </a:r>
            <a:r>
              <a:rPr lang="en-US" altLang="zh-CN" sz="1200" kern="1200" dirty="0" smtClean="0">
                <a:solidFill>
                  <a:schemeClr val="tx1"/>
                </a:solidFill>
                <a:effectLst/>
                <a:latin typeface="+mn-lt"/>
                <a:ea typeface="+mn-ea"/>
                <a:cs typeface="+mn-cs"/>
              </a:rPr>
              <a:t>IDF</a:t>
            </a:r>
            <a:r>
              <a:rPr lang="zh-CN" altLang="zh-CN" sz="1200" kern="1200" dirty="0" smtClean="0">
                <a:solidFill>
                  <a:schemeClr val="tx1"/>
                </a:solidFill>
                <a:effectLst/>
                <a:latin typeface="+mn-lt"/>
                <a:ea typeface="+mn-ea"/>
                <a:cs typeface="+mn-cs"/>
              </a:rPr>
              <a:t>提高仅在少数细胞中可检测到的</a:t>
            </a:r>
            <a:r>
              <a:rPr lang="en-US" altLang="zh-CN" sz="1200" kern="1200" dirty="0" smtClean="0">
                <a:solidFill>
                  <a:schemeClr val="tx1"/>
                </a:solidFill>
                <a:effectLst/>
                <a:latin typeface="+mn-lt"/>
                <a:ea typeface="+mn-ea"/>
                <a:cs typeface="+mn-cs"/>
              </a:rPr>
              <a:t>bin</a:t>
            </a:r>
            <a:r>
              <a:rPr lang="zh-CN" altLang="zh-CN" sz="1200" kern="1200" dirty="0" smtClean="0">
                <a:solidFill>
                  <a:schemeClr val="tx1"/>
                </a:solidFill>
                <a:effectLst/>
                <a:latin typeface="+mn-lt"/>
                <a:ea typeface="+mn-ea"/>
                <a:cs typeface="+mn-cs"/>
              </a:rPr>
              <a:t>的重要性。</a:t>
            </a:r>
            <a:r>
              <a:rPr lang="en-US" altLang="zh-CN" sz="1200" kern="1200" dirty="0" smtClean="0">
                <a:solidFill>
                  <a:schemeClr val="tx1"/>
                </a:solidFill>
                <a:effectLst/>
                <a:latin typeface="+mn-lt"/>
                <a:ea typeface="+mn-ea"/>
                <a:cs typeface="+mn-cs"/>
              </a:rPr>
              <a:t/>
            </a:r>
            <a:br>
              <a:rPr lang="en-US" altLang="zh-CN" sz="1200" kern="1200" dirty="0" smtClean="0">
                <a:solidFill>
                  <a:schemeClr val="tx1"/>
                </a:solidFill>
                <a:effectLst/>
                <a:latin typeface="+mn-lt"/>
                <a:ea typeface="+mn-ea"/>
                <a:cs typeface="+mn-cs"/>
              </a:rPr>
            </a:br>
            <a:r>
              <a:rPr lang="zh-CN" altLang="en-US" sz="1200" kern="1200" dirty="0" smtClean="0">
                <a:solidFill>
                  <a:schemeClr val="tx1"/>
                </a:solidFill>
                <a:effectLst/>
                <a:latin typeface="+mn-lt"/>
                <a:ea typeface="+mn-ea"/>
                <a:cs typeface="+mn-cs"/>
              </a:rPr>
              <a:t>第五步，我们在降维过程中先引入更适合评估稀疏且含有大量噪音的数据的相似度计算方法余弦相似度，将</a:t>
            </a:r>
            <a:r>
              <a:rPr lang="en-US" altLang="zh-CN" sz="1200" kern="1200" dirty="0" smtClean="0">
                <a:solidFill>
                  <a:schemeClr val="tx1"/>
                </a:solidFill>
                <a:effectLst/>
                <a:latin typeface="+mn-lt"/>
                <a:ea typeface="+mn-ea"/>
                <a:cs typeface="+mn-cs"/>
              </a:rPr>
              <a:t>cell-by-bin</a:t>
            </a:r>
            <a:r>
              <a:rPr lang="zh-CN" altLang="en-US" sz="1200" kern="1200" dirty="0" smtClean="0">
                <a:solidFill>
                  <a:schemeClr val="tx1"/>
                </a:solidFill>
                <a:effectLst/>
                <a:latin typeface="+mn-lt"/>
                <a:ea typeface="+mn-ea"/>
                <a:cs typeface="+mn-cs"/>
              </a:rPr>
              <a:t>的矩阵转化为</a:t>
            </a:r>
            <a:r>
              <a:rPr lang="en-US" altLang="zh-CN" sz="1200" kern="1200" dirty="0" smtClean="0">
                <a:solidFill>
                  <a:schemeClr val="tx1"/>
                </a:solidFill>
                <a:effectLst/>
                <a:latin typeface="+mn-lt"/>
                <a:ea typeface="+mn-ea"/>
                <a:cs typeface="+mn-cs"/>
              </a:rPr>
              <a:t>cell-by-cell</a:t>
            </a:r>
            <a:r>
              <a:rPr lang="zh-CN" altLang="en-US" sz="1200" kern="1200" dirty="0" smtClean="0">
                <a:solidFill>
                  <a:schemeClr val="tx1"/>
                </a:solidFill>
                <a:effectLst/>
                <a:latin typeface="+mn-lt"/>
                <a:ea typeface="+mn-ea"/>
                <a:cs typeface="+mn-cs"/>
              </a:rPr>
              <a:t>的细胞相似度矩阵，然后奇异值分解得到相似度矩阵的低阶近似实现降维。</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最后，我们根据降维结果进行细胞分群与可视化，细胞轨迹分析，细胞类群注释法分析等解读单细胞</a:t>
            </a:r>
            <a:r>
              <a:rPr lang="en-US" altLang="zh-CN" sz="1200" kern="1200" dirty="0" smtClean="0">
                <a:solidFill>
                  <a:schemeClr val="tx1"/>
                </a:solidFill>
                <a:effectLst/>
                <a:latin typeface="+mn-lt"/>
                <a:ea typeface="+mn-ea"/>
                <a:cs typeface="+mn-cs"/>
              </a:rPr>
              <a:t>ATAC-seq</a:t>
            </a:r>
            <a:r>
              <a:rPr lang="zh-CN" altLang="en-US" sz="1200" kern="1200" dirty="0" smtClean="0">
                <a:solidFill>
                  <a:schemeClr val="tx1"/>
                </a:solidFill>
                <a:effectLst/>
                <a:latin typeface="+mn-lt"/>
                <a:ea typeface="+mn-ea"/>
                <a:cs typeface="+mn-cs"/>
              </a:rPr>
              <a:t>数据。</a:t>
            </a:r>
            <a:endParaRPr lang="en-US" altLang="zh-CN" sz="1200" kern="1200" dirty="0" smtClean="0">
              <a:solidFill>
                <a:schemeClr val="tx1"/>
              </a:solidFill>
              <a:effectLst/>
              <a:latin typeface="+mn-lt"/>
              <a:ea typeface="+mn-ea"/>
              <a:cs typeface="+mn-cs"/>
            </a:endParaRPr>
          </a:p>
          <a:p>
            <a:endParaRPr lang="en-US" altLang="zh-CN" baseline="0" dirty="0" smtClean="0"/>
          </a:p>
          <a:p>
            <a:endParaRPr lang="en-US" altLang="zh-CN" baseline="0" dirty="0" smtClean="0"/>
          </a:p>
          <a:p>
            <a:r>
              <a:rPr lang="en-US" altLang="zh-CN" dirty="0" smtClean="0"/>
              <a:t>2. </a:t>
            </a:r>
            <a:r>
              <a:rPr lang="zh-CN" altLang="en-US" dirty="0" smtClean="0"/>
              <a:t>利用</a:t>
            </a:r>
            <a:r>
              <a:rPr lang="en-US" altLang="zh-CN" dirty="0" smtClean="0"/>
              <a:t>KNN imputation</a:t>
            </a:r>
            <a:r>
              <a:rPr lang="zh-CN" altLang="en-US" dirty="0" smtClean="0"/>
              <a:t>进行缺失值填补。</a:t>
            </a:r>
            <a:r>
              <a:rPr lang="zh-CN" altLang="en-US" sz="1200" kern="1200" dirty="0" smtClean="0">
                <a:solidFill>
                  <a:schemeClr val="tx1"/>
                </a:solidFill>
                <a:effectLst/>
                <a:latin typeface="+mn-lt"/>
                <a:ea typeface="+mn-ea"/>
                <a:cs typeface="+mn-cs"/>
              </a:rPr>
              <a:t>而</a:t>
            </a:r>
            <a:r>
              <a:rPr lang="zh-CN" altLang="en-US" dirty="0" smtClean="0"/>
              <a:t>在</a:t>
            </a:r>
            <a:r>
              <a:rPr lang="en-US" altLang="zh-CN" dirty="0" smtClean="0"/>
              <a:t>cell-bin</a:t>
            </a:r>
            <a:r>
              <a:rPr lang="zh-CN" altLang="en-US" dirty="0" smtClean="0"/>
              <a:t>矩阵中，每个</a:t>
            </a:r>
            <a:r>
              <a:rPr lang="en-US" altLang="zh-CN" dirty="0" smtClean="0"/>
              <a:t>bin</a:t>
            </a:r>
            <a:r>
              <a:rPr lang="zh-CN" altLang="en-US" dirty="0" smtClean="0"/>
              <a:t>与其前后</a:t>
            </a:r>
            <a:r>
              <a:rPr lang="en-US" altLang="zh-CN" dirty="0" smtClean="0"/>
              <a:t>bin</a:t>
            </a:r>
            <a:r>
              <a:rPr lang="zh-CN" altLang="en-US" dirty="0" smtClean="0"/>
              <a:t>组成基因组上的连续区间。</a:t>
            </a:r>
            <a:r>
              <a:rPr lang="en-US" altLang="zh-CN" dirty="0" smtClean="0"/>
              <a:t>3. </a:t>
            </a:r>
            <a:r>
              <a:rPr lang="zh-CN" altLang="en-US" dirty="0" smtClean="0"/>
              <a:t>接下来是染色质可及性区域筛选与过滤，去除噪音区域</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4. </a:t>
            </a:r>
            <a:r>
              <a:rPr lang="zh-CN" altLang="en-US" sz="1200" kern="1200" dirty="0" smtClean="0">
                <a:solidFill>
                  <a:schemeClr val="tx1"/>
                </a:solidFill>
                <a:effectLst/>
                <a:latin typeface="+mn-lt"/>
                <a:ea typeface="+mn-ea"/>
                <a:cs typeface="+mn-cs"/>
              </a:rPr>
              <a:t>第四步，我们利用</a:t>
            </a:r>
            <a:r>
              <a:rPr lang="en-US" altLang="zh-CN" sz="1200" kern="1200" dirty="0" smtClean="0">
                <a:solidFill>
                  <a:schemeClr val="tx1"/>
                </a:solidFill>
                <a:effectLst/>
                <a:latin typeface="+mn-lt"/>
                <a:ea typeface="+mn-ea"/>
                <a:cs typeface="+mn-cs"/>
              </a:rPr>
              <a:t>TF-IDF</a:t>
            </a:r>
            <a:r>
              <a:rPr lang="zh-CN" altLang="en-US" sz="1200" kern="1200" dirty="0" smtClean="0">
                <a:solidFill>
                  <a:schemeClr val="tx1"/>
                </a:solidFill>
                <a:effectLst/>
                <a:latin typeface="+mn-lt"/>
                <a:ea typeface="+mn-ea"/>
                <a:cs typeface="+mn-cs"/>
              </a:rPr>
              <a:t>对矩阵进行转化，</a:t>
            </a:r>
            <a:r>
              <a:rPr lang="en-US" altLang="zh-CN" sz="1200" kern="1200" dirty="0" smtClean="0">
                <a:solidFill>
                  <a:schemeClr val="tx1"/>
                </a:solidFill>
                <a:effectLst/>
                <a:latin typeface="+mn-lt"/>
                <a:ea typeface="+mn-ea"/>
                <a:cs typeface="+mn-cs"/>
              </a:rPr>
              <a:t>TF</a:t>
            </a:r>
            <a:r>
              <a:rPr lang="zh-CN" altLang="zh-CN" sz="1200" kern="1200" dirty="0" smtClean="0">
                <a:solidFill>
                  <a:schemeClr val="tx1"/>
                </a:solidFill>
                <a:effectLst/>
                <a:latin typeface="+mn-lt"/>
                <a:ea typeface="+mn-ea"/>
                <a:cs typeface="+mn-cs"/>
              </a:rPr>
              <a:t>计算过程可以一定程度上消除细胞测序深度差异造成的噪音误差。</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而</a:t>
            </a:r>
            <a:r>
              <a:rPr lang="en-US" altLang="zh-CN" sz="1200" kern="1200" dirty="0" smtClean="0">
                <a:solidFill>
                  <a:schemeClr val="tx1"/>
                </a:solidFill>
                <a:effectLst/>
                <a:latin typeface="+mn-lt"/>
                <a:ea typeface="+mn-ea"/>
                <a:cs typeface="+mn-cs"/>
              </a:rPr>
              <a:t>IDF</a:t>
            </a:r>
            <a:r>
              <a:rPr lang="zh-CN" altLang="zh-CN" sz="1200" kern="1200" dirty="0" smtClean="0">
                <a:solidFill>
                  <a:schemeClr val="tx1"/>
                </a:solidFill>
                <a:effectLst/>
                <a:latin typeface="+mn-lt"/>
                <a:ea typeface="+mn-ea"/>
                <a:cs typeface="+mn-cs"/>
              </a:rPr>
              <a:t>计算对</a:t>
            </a:r>
            <a:r>
              <a:rPr lang="en-US" altLang="zh-CN" sz="1200" kern="1200" dirty="0" smtClean="0">
                <a:solidFill>
                  <a:schemeClr val="tx1"/>
                </a:solidFill>
                <a:effectLst/>
                <a:latin typeface="+mn-lt"/>
                <a:ea typeface="+mn-ea"/>
                <a:cs typeface="+mn-cs"/>
              </a:rPr>
              <a:t>bin</a:t>
            </a:r>
            <a:r>
              <a:rPr lang="zh-CN" altLang="zh-CN" sz="1200" kern="1200" dirty="0" smtClean="0">
                <a:solidFill>
                  <a:schemeClr val="tx1"/>
                </a:solidFill>
                <a:effectLst/>
                <a:latin typeface="+mn-lt"/>
                <a:ea typeface="+mn-ea"/>
                <a:cs typeface="+mn-cs"/>
              </a:rPr>
              <a:t>的稀有性做一个评估，这提高仅在少数细胞中可检测到的</a:t>
            </a:r>
            <a:r>
              <a:rPr lang="en-US" altLang="zh-CN" sz="1200" kern="1200" dirty="0" smtClean="0">
                <a:solidFill>
                  <a:schemeClr val="tx1"/>
                </a:solidFill>
                <a:effectLst/>
                <a:latin typeface="+mn-lt"/>
                <a:ea typeface="+mn-ea"/>
                <a:cs typeface="+mn-cs"/>
              </a:rPr>
              <a:t>bin</a:t>
            </a:r>
            <a:r>
              <a:rPr lang="zh-CN" altLang="zh-CN" sz="1200" kern="1200" dirty="0" smtClean="0">
                <a:solidFill>
                  <a:schemeClr val="tx1"/>
                </a:solidFill>
                <a:effectLst/>
                <a:latin typeface="+mn-lt"/>
                <a:ea typeface="+mn-ea"/>
                <a:cs typeface="+mn-cs"/>
              </a:rPr>
              <a:t>的重要性。</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5. </a:t>
            </a:r>
            <a:r>
              <a:rPr lang="zh-CN" altLang="en-US" sz="1200" kern="1200" dirty="0" smtClean="0">
                <a:solidFill>
                  <a:schemeClr val="tx1"/>
                </a:solidFill>
                <a:effectLst/>
                <a:latin typeface="+mn-lt"/>
                <a:ea typeface="+mn-ea"/>
                <a:cs typeface="+mn-cs"/>
              </a:rPr>
              <a:t>我们余弦相似度评估了细胞之间的相似度，余弦相似度对数据中个存在的噪音抗干扰能力更强。然后利用奇异值分解得到相似度矩阵的低阶近似矩阵实现降维。</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6.</a:t>
            </a:r>
            <a:r>
              <a:rPr lang="en-US" altLang="zh-CN" sz="1200" kern="1200" baseline="0" dirty="0" smtClean="0">
                <a:solidFill>
                  <a:schemeClr val="tx1"/>
                </a:solidFill>
                <a:effectLst/>
                <a:latin typeface="+mn-lt"/>
                <a:ea typeface="+mn-ea"/>
                <a:cs typeface="+mn-cs"/>
              </a:rPr>
              <a:t> </a:t>
            </a:r>
            <a:r>
              <a:rPr lang="zh-CN" altLang="en-US" sz="1200" kern="1200" baseline="0" dirty="0" smtClean="0">
                <a:solidFill>
                  <a:schemeClr val="tx1"/>
                </a:solidFill>
                <a:effectLst/>
                <a:latin typeface="+mn-lt"/>
                <a:ea typeface="+mn-ea"/>
                <a:cs typeface="+mn-cs"/>
              </a:rPr>
              <a:t>最后，我们根据降维结果进行细胞分群和可视化分析，构建了细胞发育轨迹，细胞类群注释等。</a:t>
            </a:r>
            <a:endParaRPr lang="zh-CN" altLang="en-US" dirty="0"/>
          </a:p>
        </p:txBody>
      </p:sp>
      <p:sp>
        <p:nvSpPr>
          <p:cNvPr id="4" name="灯片编号占位符 3"/>
          <p:cNvSpPr>
            <a:spLocks noGrp="1"/>
          </p:cNvSpPr>
          <p:nvPr>
            <p:ph type="sldNum" sz="quarter" idx="10"/>
          </p:nvPr>
        </p:nvSpPr>
        <p:spPr/>
        <p:txBody>
          <a:bodyPr/>
          <a:lstStyle/>
          <a:p>
            <a:fld id="{B04795FF-8C60-4765-9555-86A526437283}" type="slidenum">
              <a:rPr lang="zh-CN" altLang="en-US" smtClean="0"/>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随着单细胞测序技术的发展，单次分析需要处理上百万个细胞，极大的提高了对单细胞分析软件的分析要求。</a:t>
            </a:r>
            <a:endParaRPr lang="en-US" altLang="zh-CN" dirty="0" smtClean="0"/>
          </a:p>
          <a:p>
            <a:r>
              <a:rPr lang="zh-CN" altLang="en-US" dirty="0" smtClean="0"/>
              <a:t>因此，我们希望参考</a:t>
            </a:r>
            <a:r>
              <a:rPr lang="en-US" altLang="zh-CN" dirty="0" err="1" smtClean="0"/>
              <a:t>snapatac</a:t>
            </a:r>
            <a:r>
              <a:rPr lang="zh-CN" altLang="en-US" dirty="0" smtClean="0"/>
              <a:t>中的</a:t>
            </a:r>
            <a:r>
              <a:rPr lang="en-US" altLang="zh-CN" dirty="0" err="1" smtClean="0"/>
              <a:t>nystrom</a:t>
            </a:r>
            <a:r>
              <a:rPr lang="zh-CN" altLang="en-US" dirty="0" smtClean="0"/>
              <a:t>抽样算法提高</a:t>
            </a:r>
            <a:r>
              <a:rPr lang="en-US" altLang="zh-CN" dirty="0" smtClean="0"/>
              <a:t>scART</a:t>
            </a:r>
            <a:r>
              <a:rPr lang="zh-CN" altLang="en-US" dirty="0" smtClean="0"/>
              <a:t>对大规模单细胞数据的分析能力</a:t>
            </a:r>
            <a:endParaRPr lang="en-US" altLang="zh-CN" dirty="0" smtClean="0"/>
          </a:p>
          <a:p>
            <a:r>
              <a:rPr lang="zh-CN" altLang="en-US" dirty="0" smtClean="0"/>
              <a:t>通过初步分析，我们发现加入</a:t>
            </a:r>
            <a:r>
              <a:rPr lang="en-US" altLang="zh-CN" dirty="0" err="1" smtClean="0"/>
              <a:t>nystrom</a:t>
            </a:r>
            <a:r>
              <a:rPr lang="zh-CN" altLang="en-US" dirty="0" smtClean="0"/>
              <a:t>后的，</a:t>
            </a:r>
            <a:r>
              <a:rPr lang="en-US" altLang="zh-CN" dirty="0" smtClean="0"/>
              <a:t>scART</a:t>
            </a:r>
            <a:r>
              <a:rPr lang="zh-CN" altLang="en-US" dirty="0" smtClean="0"/>
              <a:t>可以快速高效的实现对大规模数据的解析</a:t>
            </a:r>
            <a:endParaRPr lang="zh-CN" altLang="en-US" dirty="0"/>
          </a:p>
        </p:txBody>
      </p:sp>
      <p:sp>
        <p:nvSpPr>
          <p:cNvPr id="4" name="灯片编号占位符 3"/>
          <p:cNvSpPr>
            <a:spLocks noGrp="1"/>
          </p:cNvSpPr>
          <p:nvPr>
            <p:ph type="sldNum" sz="quarter" idx="10"/>
          </p:nvPr>
        </p:nvSpPr>
        <p:spPr/>
        <p:txBody>
          <a:bodyPr/>
          <a:lstStyle/>
          <a:p>
            <a:fld id="{B04795FF-8C60-4765-9555-86A526437283}" type="slidenum">
              <a:rPr lang="zh-CN" altLang="en-US" smtClean="0"/>
              <a:t>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a:t>
            </a:r>
            <a:r>
              <a:rPr lang="zh-CN" altLang="en-US" baseline="0" dirty="0" smtClean="0"/>
              <a:t>我们同样采取将全基因组划分成同等长度</a:t>
            </a:r>
            <a:r>
              <a:rPr lang="en-US" altLang="zh-CN" baseline="0" dirty="0" smtClean="0"/>
              <a:t>bin</a:t>
            </a:r>
            <a:r>
              <a:rPr lang="zh-CN" altLang="en-US" baseline="0" dirty="0" smtClean="0"/>
              <a:t>的方式作为统计每个细胞比对到的读段的计数单位，构建</a:t>
            </a:r>
            <a:r>
              <a:rPr lang="en-US" altLang="zh-CN" baseline="0" dirty="0" smtClean="0"/>
              <a:t>cell-by-bin</a:t>
            </a:r>
            <a:r>
              <a:rPr lang="zh-CN" altLang="en-US" baseline="0" dirty="0" smtClean="0"/>
              <a:t>的可及性矩阵</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aseline="0" dirty="0" smtClean="0"/>
              <a:t>第二步，我们引入</a:t>
            </a:r>
            <a:r>
              <a:rPr lang="en-US" altLang="zh-CN" dirty="0" smtClean="0"/>
              <a:t>KNN imputation</a:t>
            </a:r>
            <a:r>
              <a:rPr lang="zh-CN" altLang="en-US" dirty="0" smtClean="0"/>
              <a:t>对数据中的缺失值进行填补。</a:t>
            </a:r>
            <a:r>
              <a:rPr lang="en-US" altLang="zh-CN" dirty="0" smtClean="0"/>
              <a:t>KNN imputation</a:t>
            </a:r>
            <a:r>
              <a:rPr lang="zh-CN" altLang="en-US" dirty="0" smtClean="0"/>
              <a:t>通过</a:t>
            </a:r>
            <a:r>
              <a:rPr lang="zh-CN" altLang="zh-CN" sz="1200" kern="1200" dirty="0" smtClean="0">
                <a:solidFill>
                  <a:schemeClr val="tx1"/>
                </a:solidFill>
                <a:effectLst/>
                <a:latin typeface="+mn-lt"/>
                <a:ea typeface="+mn-ea"/>
                <a:cs typeface="+mn-cs"/>
              </a:rPr>
              <a:t>中心点周边</a:t>
            </a:r>
            <a:r>
              <a:rPr lang="en-US" altLang="zh-CN" sz="1200" kern="1200" dirty="0" smtClean="0">
                <a:solidFill>
                  <a:schemeClr val="tx1"/>
                </a:solidFill>
                <a:effectLst/>
                <a:latin typeface="+mn-lt"/>
                <a:ea typeface="+mn-ea"/>
                <a:cs typeface="+mn-cs"/>
              </a:rPr>
              <a:t>K</a:t>
            </a:r>
            <a:r>
              <a:rPr lang="zh-CN" altLang="zh-CN" sz="1200" kern="1200" dirty="0" smtClean="0">
                <a:solidFill>
                  <a:schemeClr val="tx1"/>
                </a:solidFill>
                <a:effectLst/>
                <a:latin typeface="+mn-lt"/>
                <a:ea typeface="+mn-ea"/>
                <a:cs typeface="+mn-cs"/>
              </a:rPr>
              <a:t>个质点状态来预测当前中心点的状态</a:t>
            </a:r>
            <a:r>
              <a:rPr lang="zh-CN" altLang="en-US" sz="1200" kern="1200" dirty="0" smtClean="0">
                <a:solidFill>
                  <a:schemeClr val="tx1"/>
                </a:solidFill>
                <a:effectLst/>
                <a:latin typeface="+mn-lt"/>
                <a:ea typeface="+mn-ea"/>
                <a:cs typeface="+mn-cs"/>
              </a:rPr>
              <a:t>。</a:t>
            </a:r>
            <a:r>
              <a:rPr lang="zh-CN" altLang="en-US" dirty="0" smtClean="0"/>
              <a:t>而</a:t>
            </a:r>
            <a:r>
              <a:rPr lang="zh-CN" altLang="zh-CN" sz="1200" kern="1200" dirty="0" smtClean="0">
                <a:solidFill>
                  <a:schemeClr val="tx1"/>
                </a:solidFill>
                <a:effectLst/>
                <a:latin typeface="+mn-lt"/>
                <a:ea typeface="+mn-ea"/>
                <a:cs typeface="+mn-cs"/>
              </a:rPr>
              <a:t>在基因组上，一个染色质区域的开放性并不是独立的，它往往会与其相邻或者更远距离的多个染色质开放区域相互关联。</a:t>
            </a:r>
            <a:r>
              <a:rPr lang="zh-CN" altLang="en-US" sz="1200" kern="1200" dirty="0" smtClean="0">
                <a:solidFill>
                  <a:schemeClr val="tx1"/>
                </a:solidFill>
                <a:effectLst/>
                <a:latin typeface="+mn-lt"/>
                <a:ea typeface="+mn-ea"/>
                <a:cs typeface="+mn-cs"/>
              </a:rPr>
              <a:t>我们根据基因组上连续</a:t>
            </a:r>
            <a:r>
              <a:rPr lang="en-US" altLang="zh-CN" sz="1200" kern="1200" dirty="0" smtClean="0">
                <a:solidFill>
                  <a:schemeClr val="tx1"/>
                </a:solidFill>
                <a:effectLst/>
                <a:latin typeface="+mn-lt"/>
                <a:ea typeface="+mn-ea"/>
                <a:cs typeface="+mn-cs"/>
              </a:rPr>
              <a:t>bin</a:t>
            </a:r>
            <a:r>
              <a:rPr lang="zh-CN" altLang="en-US" sz="1200" kern="1200" dirty="0" smtClean="0">
                <a:solidFill>
                  <a:schemeClr val="tx1"/>
                </a:solidFill>
                <a:effectLst/>
                <a:latin typeface="+mn-lt"/>
                <a:ea typeface="+mn-ea"/>
                <a:cs typeface="+mn-cs"/>
              </a:rPr>
              <a:t>之间相互关联的这个特点和</a:t>
            </a:r>
            <a:r>
              <a:rPr lang="en-US" altLang="zh-CN" sz="1200" kern="1200" dirty="0" smtClean="0">
                <a:solidFill>
                  <a:schemeClr val="tx1"/>
                </a:solidFill>
                <a:effectLst/>
                <a:latin typeface="+mn-lt"/>
                <a:ea typeface="+mn-ea"/>
                <a:cs typeface="+mn-cs"/>
              </a:rPr>
              <a:t>KNN imputation</a:t>
            </a:r>
            <a:r>
              <a:rPr lang="zh-CN" altLang="en-US" sz="1200" kern="1200" dirty="0" smtClean="0">
                <a:solidFill>
                  <a:schemeClr val="tx1"/>
                </a:solidFill>
                <a:effectLst/>
                <a:latin typeface="+mn-lt"/>
                <a:ea typeface="+mn-ea"/>
                <a:cs typeface="+mn-cs"/>
              </a:rPr>
              <a:t>算法的实现原理对</a:t>
            </a:r>
            <a:r>
              <a:rPr lang="en-US" altLang="zh-CN" dirty="0" smtClean="0"/>
              <a:t>cell-bin</a:t>
            </a:r>
            <a:r>
              <a:rPr lang="zh-CN" altLang="en-US" dirty="0" smtClean="0"/>
              <a:t>矩阵中的缺失值进行了填补；</a:t>
            </a:r>
            <a:endParaRPr lang="en-US" altLang="zh-CN" dirty="0" smtClean="0"/>
          </a:p>
          <a:p>
            <a:r>
              <a:rPr lang="zh-CN" altLang="en-US" baseline="0" dirty="0" smtClean="0"/>
              <a:t>第三步，我们对</a:t>
            </a:r>
            <a:r>
              <a:rPr lang="en-US" altLang="zh-CN" baseline="0" dirty="0" smtClean="0"/>
              <a:t>bin</a:t>
            </a:r>
            <a:r>
              <a:rPr lang="zh-CN" altLang="en-US" baseline="0" dirty="0" smtClean="0"/>
              <a:t>进行了过滤，去除了其中低质量的区域。</a:t>
            </a:r>
            <a:endParaRPr lang="en-US" altLang="zh-CN" baseline="0" dirty="0" smtClean="0"/>
          </a:p>
          <a:p>
            <a:r>
              <a:rPr lang="zh-CN" altLang="en-US" baseline="0" dirty="0" smtClean="0"/>
              <a:t>第四步，我们利用</a:t>
            </a:r>
            <a:r>
              <a:rPr lang="en-US" altLang="zh-CN" sz="1200" kern="1200" dirty="0" smtClean="0">
                <a:solidFill>
                  <a:schemeClr val="tx1"/>
                </a:solidFill>
                <a:effectLst/>
                <a:latin typeface="+mn-lt"/>
                <a:ea typeface="+mn-ea"/>
                <a:cs typeface="+mn-cs"/>
              </a:rPr>
              <a:t>TF-IDF</a:t>
            </a:r>
            <a:r>
              <a:rPr lang="zh-CN" altLang="en-US" sz="1200" kern="1200" dirty="0" smtClean="0">
                <a:solidFill>
                  <a:schemeClr val="tx1"/>
                </a:solidFill>
                <a:effectLst/>
                <a:latin typeface="+mn-lt"/>
                <a:ea typeface="+mn-ea"/>
                <a:cs typeface="+mn-cs"/>
              </a:rPr>
              <a:t>转化评估了每个</a:t>
            </a:r>
            <a:r>
              <a:rPr lang="en-US" altLang="zh-CN" sz="1200" kern="1200" dirty="0" smtClean="0">
                <a:solidFill>
                  <a:schemeClr val="tx1"/>
                </a:solidFill>
                <a:effectLst/>
                <a:latin typeface="+mn-lt"/>
                <a:ea typeface="+mn-ea"/>
                <a:cs typeface="+mn-cs"/>
              </a:rPr>
              <a:t>bin</a:t>
            </a:r>
            <a:r>
              <a:rPr lang="zh-CN" altLang="en-US" sz="1200" kern="1200" dirty="0" smtClean="0">
                <a:solidFill>
                  <a:schemeClr val="tx1"/>
                </a:solidFill>
                <a:effectLst/>
                <a:latin typeface="+mn-lt"/>
                <a:ea typeface="+mn-ea"/>
                <a:cs typeface="+mn-cs"/>
              </a:rPr>
              <a:t>在每个细胞中的重要性，</a:t>
            </a:r>
            <a:r>
              <a:rPr lang="en-US" altLang="zh-CN" sz="1200" kern="1200" dirty="0" smtClean="0">
                <a:solidFill>
                  <a:schemeClr val="tx1"/>
                </a:solidFill>
                <a:effectLst/>
                <a:latin typeface="+mn-lt"/>
                <a:ea typeface="+mn-ea"/>
                <a:cs typeface="+mn-cs"/>
              </a:rPr>
              <a:t>TF</a:t>
            </a:r>
            <a:r>
              <a:rPr lang="zh-CN" altLang="zh-CN" sz="1200" kern="1200" dirty="0" smtClean="0">
                <a:solidFill>
                  <a:schemeClr val="tx1"/>
                </a:solidFill>
                <a:effectLst/>
                <a:latin typeface="+mn-lt"/>
                <a:ea typeface="+mn-ea"/>
                <a:cs typeface="+mn-cs"/>
              </a:rPr>
              <a:t>计算过程可以一定程度上消除细胞测序深度差异造成的噪音误差。</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而</a:t>
            </a:r>
            <a:r>
              <a:rPr lang="en-US" altLang="zh-CN" sz="1200" kern="1200" dirty="0" smtClean="0">
                <a:solidFill>
                  <a:schemeClr val="tx1"/>
                </a:solidFill>
                <a:effectLst/>
                <a:latin typeface="+mn-lt"/>
                <a:ea typeface="+mn-ea"/>
                <a:cs typeface="+mn-cs"/>
              </a:rPr>
              <a:t>IDF</a:t>
            </a:r>
            <a:r>
              <a:rPr lang="zh-CN" altLang="zh-CN" sz="1200" kern="1200" dirty="0" smtClean="0">
                <a:solidFill>
                  <a:schemeClr val="tx1"/>
                </a:solidFill>
                <a:effectLst/>
                <a:latin typeface="+mn-lt"/>
                <a:ea typeface="+mn-ea"/>
                <a:cs typeface="+mn-cs"/>
              </a:rPr>
              <a:t>提高仅在少数细胞中可检测到的</a:t>
            </a:r>
            <a:r>
              <a:rPr lang="en-US" altLang="zh-CN" sz="1200" kern="1200" dirty="0" smtClean="0">
                <a:solidFill>
                  <a:schemeClr val="tx1"/>
                </a:solidFill>
                <a:effectLst/>
                <a:latin typeface="+mn-lt"/>
                <a:ea typeface="+mn-ea"/>
                <a:cs typeface="+mn-cs"/>
              </a:rPr>
              <a:t>bin</a:t>
            </a:r>
            <a:r>
              <a:rPr lang="zh-CN" altLang="zh-CN" sz="1200" kern="1200" dirty="0" smtClean="0">
                <a:solidFill>
                  <a:schemeClr val="tx1"/>
                </a:solidFill>
                <a:effectLst/>
                <a:latin typeface="+mn-lt"/>
                <a:ea typeface="+mn-ea"/>
                <a:cs typeface="+mn-cs"/>
              </a:rPr>
              <a:t>的重要性。</a:t>
            </a:r>
            <a:r>
              <a:rPr lang="en-US" altLang="zh-CN" sz="1200" kern="1200" dirty="0" smtClean="0">
                <a:solidFill>
                  <a:schemeClr val="tx1"/>
                </a:solidFill>
                <a:effectLst/>
                <a:latin typeface="+mn-lt"/>
                <a:ea typeface="+mn-ea"/>
                <a:cs typeface="+mn-cs"/>
              </a:rPr>
              <a:t/>
            </a:r>
            <a:br>
              <a:rPr lang="en-US" altLang="zh-CN" sz="1200" kern="1200" dirty="0" smtClean="0">
                <a:solidFill>
                  <a:schemeClr val="tx1"/>
                </a:solidFill>
                <a:effectLst/>
                <a:latin typeface="+mn-lt"/>
                <a:ea typeface="+mn-ea"/>
                <a:cs typeface="+mn-cs"/>
              </a:rPr>
            </a:br>
            <a:r>
              <a:rPr lang="zh-CN" altLang="en-US" sz="1200" kern="1200" dirty="0" smtClean="0">
                <a:solidFill>
                  <a:schemeClr val="tx1"/>
                </a:solidFill>
                <a:effectLst/>
                <a:latin typeface="+mn-lt"/>
                <a:ea typeface="+mn-ea"/>
                <a:cs typeface="+mn-cs"/>
              </a:rPr>
              <a:t>第五步，我们在降维过程中先引入更适合评估稀疏且含有大量噪音的数据的相似度计算方法余弦相似度，将</a:t>
            </a:r>
            <a:r>
              <a:rPr lang="en-US" altLang="zh-CN" sz="1200" kern="1200" dirty="0" smtClean="0">
                <a:solidFill>
                  <a:schemeClr val="tx1"/>
                </a:solidFill>
                <a:effectLst/>
                <a:latin typeface="+mn-lt"/>
                <a:ea typeface="+mn-ea"/>
                <a:cs typeface="+mn-cs"/>
              </a:rPr>
              <a:t>cell-by-bin</a:t>
            </a:r>
            <a:r>
              <a:rPr lang="zh-CN" altLang="en-US" sz="1200" kern="1200" dirty="0" smtClean="0">
                <a:solidFill>
                  <a:schemeClr val="tx1"/>
                </a:solidFill>
                <a:effectLst/>
                <a:latin typeface="+mn-lt"/>
                <a:ea typeface="+mn-ea"/>
                <a:cs typeface="+mn-cs"/>
              </a:rPr>
              <a:t>的矩阵转化为</a:t>
            </a:r>
            <a:r>
              <a:rPr lang="en-US" altLang="zh-CN" sz="1200" kern="1200" dirty="0" smtClean="0">
                <a:solidFill>
                  <a:schemeClr val="tx1"/>
                </a:solidFill>
                <a:effectLst/>
                <a:latin typeface="+mn-lt"/>
                <a:ea typeface="+mn-ea"/>
                <a:cs typeface="+mn-cs"/>
              </a:rPr>
              <a:t>cell-by-cell</a:t>
            </a:r>
            <a:r>
              <a:rPr lang="zh-CN" altLang="en-US" sz="1200" kern="1200" dirty="0" smtClean="0">
                <a:solidFill>
                  <a:schemeClr val="tx1"/>
                </a:solidFill>
                <a:effectLst/>
                <a:latin typeface="+mn-lt"/>
                <a:ea typeface="+mn-ea"/>
                <a:cs typeface="+mn-cs"/>
              </a:rPr>
              <a:t>的细胞相似度矩阵，然后奇异值分解得到相似度矩阵的低阶近似实现降维。</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最后，我们根据降维结果进行细胞分群与可视化，细胞轨迹分析，细胞类群注释法分析等解读单细胞</a:t>
            </a:r>
            <a:r>
              <a:rPr lang="en-US" altLang="zh-CN" sz="1200" kern="1200" dirty="0" smtClean="0">
                <a:solidFill>
                  <a:schemeClr val="tx1"/>
                </a:solidFill>
                <a:effectLst/>
                <a:latin typeface="+mn-lt"/>
                <a:ea typeface="+mn-ea"/>
                <a:cs typeface="+mn-cs"/>
              </a:rPr>
              <a:t>ATAC-seq</a:t>
            </a:r>
            <a:r>
              <a:rPr lang="zh-CN" altLang="en-US" sz="1200" kern="1200" dirty="0" smtClean="0">
                <a:solidFill>
                  <a:schemeClr val="tx1"/>
                </a:solidFill>
                <a:effectLst/>
                <a:latin typeface="+mn-lt"/>
                <a:ea typeface="+mn-ea"/>
                <a:cs typeface="+mn-cs"/>
              </a:rPr>
              <a:t>数据。</a:t>
            </a:r>
            <a:endParaRPr lang="en-US" altLang="zh-CN" sz="1200" kern="1200" dirty="0" smtClean="0">
              <a:solidFill>
                <a:schemeClr val="tx1"/>
              </a:solidFill>
              <a:effectLst/>
              <a:latin typeface="+mn-lt"/>
              <a:ea typeface="+mn-ea"/>
              <a:cs typeface="+mn-cs"/>
            </a:endParaRPr>
          </a:p>
          <a:p>
            <a:endParaRPr lang="en-US" altLang="zh-CN" baseline="0" dirty="0" smtClean="0"/>
          </a:p>
          <a:p>
            <a:endParaRPr lang="en-US" altLang="zh-CN" baseline="0" dirty="0" smtClean="0"/>
          </a:p>
          <a:p>
            <a:r>
              <a:rPr lang="en-US" altLang="zh-CN" dirty="0" smtClean="0"/>
              <a:t>2. </a:t>
            </a:r>
            <a:r>
              <a:rPr lang="zh-CN" altLang="en-US" dirty="0" smtClean="0"/>
              <a:t>利用</a:t>
            </a:r>
            <a:r>
              <a:rPr lang="en-US" altLang="zh-CN" dirty="0" smtClean="0"/>
              <a:t>KNN imputation</a:t>
            </a:r>
            <a:r>
              <a:rPr lang="zh-CN" altLang="en-US" dirty="0" smtClean="0"/>
              <a:t>进行缺失值填补。</a:t>
            </a:r>
            <a:r>
              <a:rPr lang="zh-CN" altLang="en-US" sz="1200" kern="1200" dirty="0" smtClean="0">
                <a:solidFill>
                  <a:schemeClr val="tx1"/>
                </a:solidFill>
                <a:effectLst/>
                <a:latin typeface="+mn-lt"/>
                <a:ea typeface="+mn-ea"/>
                <a:cs typeface="+mn-cs"/>
              </a:rPr>
              <a:t>而</a:t>
            </a:r>
            <a:r>
              <a:rPr lang="zh-CN" altLang="en-US" dirty="0" smtClean="0"/>
              <a:t>在</a:t>
            </a:r>
            <a:r>
              <a:rPr lang="en-US" altLang="zh-CN" dirty="0" smtClean="0"/>
              <a:t>cell-bin</a:t>
            </a:r>
            <a:r>
              <a:rPr lang="zh-CN" altLang="en-US" dirty="0" smtClean="0"/>
              <a:t>矩阵中，每个</a:t>
            </a:r>
            <a:r>
              <a:rPr lang="en-US" altLang="zh-CN" dirty="0" smtClean="0"/>
              <a:t>bin</a:t>
            </a:r>
            <a:r>
              <a:rPr lang="zh-CN" altLang="en-US" dirty="0" smtClean="0"/>
              <a:t>与其前后</a:t>
            </a:r>
            <a:r>
              <a:rPr lang="en-US" altLang="zh-CN" dirty="0" smtClean="0"/>
              <a:t>bin</a:t>
            </a:r>
            <a:r>
              <a:rPr lang="zh-CN" altLang="en-US" dirty="0" smtClean="0"/>
              <a:t>组成基因组上的连续区间。</a:t>
            </a:r>
            <a:r>
              <a:rPr lang="en-US" altLang="zh-CN" dirty="0" smtClean="0"/>
              <a:t>3. </a:t>
            </a:r>
            <a:r>
              <a:rPr lang="zh-CN" altLang="en-US" dirty="0" smtClean="0"/>
              <a:t>接下来是染色质可及性区域筛选与过滤，去除噪音区域</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4. </a:t>
            </a:r>
            <a:r>
              <a:rPr lang="zh-CN" altLang="en-US" sz="1200" kern="1200" dirty="0" smtClean="0">
                <a:solidFill>
                  <a:schemeClr val="tx1"/>
                </a:solidFill>
                <a:effectLst/>
                <a:latin typeface="+mn-lt"/>
                <a:ea typeface="+mn-ea"/>
                <a:cs typeface="+mn-cs"/>
              </a:rPr>
              <a:t>第四步，我们利用</a:t>
            </a:r>
            <a:r>
              <a:rPr lang="en-US" altLang="zh-CN" sz="1200" kern="1200" dirty="0" smtClean="0">
                <a:solidFill>
                  <a:schemeClr val="tx1"/>
                </a:solidFill>
                <a:effectLst/>
                <a:latin typeface="+mn-lt"/>
                <a:ea typeface="+mn-ea"/>
                <a:cs typeface="+mn-cs"/>
              </a:rPr>
              <a:t>TF-IDF</a:t>
            </a:r>
            <a:r>
              <a:rPr lang="zh-CN" altLang="en-US" sz="1200" kern="1200" dirty="0" smtClean="0">
                <a:solidFill>
                  <a:schemeClr val="tx1"/>
                </a:solidFill>
                <a:effectLst/>
                <a:latin typeface="+mn-lt"/>
                <a:ea typeface="+mn-ea"/>
                <a:cs typeface="+mn-cs"/>
              </a:rPr>
              <a:t>对矩阵进行转化，</a:t>
            </a:r>
            <a:r>
              <a:rPr lang="en-US" altLang="zh-CN" sz="1200" kern="1200" dirty="0" smtClean="0">
                <a:solidFill>
                  <a:schemeClr val="tx1"/>
                </a:solidFill>
                <a:effectLst/>
                <a:latin typeface="+mn-lt"/>
                <a:ea typeface="+mn-ea"/>
                <a:cs typeface="+mn-cs"/>
              </a:rPr>
              <a:t>TF</a:t>
            </a:r>
            <a:r>
              <a:rPr lang="zh-CN" altLang="zh-CN" sz="1200" kern="1200" dirty="0" smtClean="0">
                <a:solidFill>
                  <a:schemeClr val="tx1"/>
                </a:solidFill>
                <a:effectLst/>
                <a:latin typeface="+mn-lt"/>
                <a:ea typeface="+mn-ea"/>
                <a:cs typeface="+mn-cs"/>
              </a:rPr>
              <a:t>计算过程可以一定程度上消除细胞测序深度差异造成的噪音误差。</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而</a:t>
            </a:r>
            <a:r>
              <a:rPr lang="en-US" altLang="zh-CN" sz="1200" kern="1200" dirty="0" smtClean="0">
                <a:solidFill>
                  <a:schemeClr val="tx1"/>
                </a:solidFill>
                <a:effectLst/>
                <a:latin typeface="+mn-lt"/>
                <a:ea typeface="+mn-ea"/>
                <a:cs typeface="+mn-cs"/>
              </a:rPr>
              <a:t>IDF</a:t>
            </a:r>
            <a:r>
              <a:rPr lang="zh-CN" altLang="zh-CN" sz="1200" kern="1200" dirty="0" smtClean="0">
                <a:solidFill>
                  <a:schemeClr val="tx1"/>
                </a:solidFill>
                <a:effectLst/>
                <a:latin typeface="+mn-lt"/>
                <a:ea typeface="+mn-ea"/>
                <a:cs typeface="+mn-cs"/>
              </a:rPr>
              <a:t>计算对</a:t>
            </a:r>
            <a:r>
              <a:rPr lang="en-US" altLang="zh-CN" sz="1200" kern="1200" dirty="0" smtClean="0">
                <a:solidFill>
                  <a:schemeClr val="tx1"/>
                </a:solidFill>
                <a:effectLst/>
                <a:latin typeface="+mn-lt"/>
                <a:ea typeface="+mn-ea"/>
                <a:cs typeface="+mn-cs"/>
              </a:rPr>
              <a:t>bin</a:t>
            </a:r>
            <a:r>
              <a:rPr lang="zh-CN" altLang="zh-CN" sz="1200" kern="1200" dirty="0" smtClean="0">
                <a:solidFill>
                  <a:schemeClr val="tx1"/>
                </a:solidFill>
                <a:effectLst/>
                <a:latin typeface="+mn-lt"/>
                <a:ea typeface="+mn-ea"/>
                <a:cs typeface="+mn-cs"/>
              </a:rPr>
              <a:t>的稀有性做一个评估，这提高仅在少数细胞中可检测到的</a:t>
            </a:r>
            <a:r>
              <a:rPr lang="en-US" altLang="zh-CN" sz="1200" kern="1200" dirty="0" smtClean="0">
                <a:solidFill>
                  <a:schemeClr val="tx1"/>
                </a:solidFill>
                <a:effectLst/>
                <a:latin typeface="+mn-lt"/>
                <a:ea typeface="+mn-ea"/>
                <a:cs typeface="+mn-cs"/>
              </a:rPr>
              <a:t>bin</a:t>
            </a:r>
            <a:r>
              <a:rPr lang="zh-CN" altLang="zh-CN" sz="1200" kern="1200" dirty="0" smtClean="0">
                <a:solidFill>
                  <a:schemeClr val="tx1"/>
                </a:solidFill>
                <a:effectLst/>
                <a:latin typeface="+mn-lt"/>
                <a:ea typeface="+mn-ea"/>
                <a:cs typeface="+mn-cs"/>
              </a:rPr>
              <a:t>的重要性。</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5. </a:t>
            </a:r>
            <a:r>
              <a:rPr lang="zh-CN" altLang="en-US" sz="1200" kern="1200" dirty="0" smtClean="0">
                <a:solidFill>
                  <a:schemeClr val="tx1"/>
                </a:solidFill>
                <a:effectLst/>
                <a:latin typeface="+mn-lt"/>
                <a:ea typeface="+mn-ea"/>
                <a:cs typeface="+mn-cs"/>
              </a:rPr>
              <a:t>我们余弦相似度评估了细胞之间的相似度，余弦相似度对数据中个存在的噪音抗干扰能力更强。然后利用奇异值分解得到相似度矩阵的低阶近似矩阵实现降维。</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6.</a:t>
            </a:r>
            <a:r>
              <a:rPr lang="en-US" altLang="zh-CN" sz="1200" kern="1200" baseline="0" dirty="0" smtClean="0">
                <a:solidFill>
                  <a:schemeClr val="tx1"/>
                </a:solidFill>
                <a:effectLst/>
                <a:latin typeface="+mn-lt"/>
                <a:ea typeface="+mn-ea"/>
                <a:cs typeface="+mn-cs"/>
              </a:rPr>
              <a:t> </a:t>
            </a:r>
            <a:r>
              <a:rPr lang="zh-CN" altLang="en-US" sz="1200" kern="1200" baseline="0" dirty="0" smtClean="0">
                <a:solidFill>
                  <a:schemeClr val="tx1"/>
                </a:solidFill>
                <a:effectLst/>
                <a:latin typeface="+mn-lt"/>
                <a:ea typeface="+mn-ea"/>
                <a:cs typeface="+mn-cs"/>
              </a:rPr>
              <a:t>最后，我们根据降维结果进行细胞分群和可视化分析，构建了细胞发育轨迹，细胞类群注释等。</a:t>
            </a:r>
            <a:endParaRPr lang="zh-CN" altLang="en-US" dirty="0"/>
          </a:p>
        </p:txBody>
      </p:sp>
      <p:sp>
        <p:nvSpPr>
          <p:cNvPr id="4" name="灯片编号占位符 3"/>
          <p:cNvSpPr>
            <a:spLocks noGrp="1"/>
          </p:cNvSpPr>
          <p:nvPr>
            <p:ph type="sldNum" sz="quarter" idx="10"/>
          </p:nvPr>
        </p:nvSpPr>
        <p:spPr/>
        <p:txBody>
          <a:bodyPr/>
          <a:lstStyle/>
          <a:p>
            <a:fld id="{B04795FF-8C60-4765-9555-86A526437283}" type="slidenum">
              <a:rPr lang="zh-CN" altLang="en-US" smtClean="0"/>
              <a:t>7</a:t>
            </a:fld>
            <a:endParaRPr lang="zh-CN" altLang="en-US"/>
          </a:p>
        </p:txBody>
      </p:sp>
    </p:spTree>
    <p:extLst>
      <p:ext uri="{BB962C8B-B14F-4D97-AF65-F5344CB8AC3E}">
        <p14:creationId xmlns:p14="http://schemas.microsoft.com/office/powerpoint/2010/main" val="296815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06547F3-BF58-44A4-81D2-67F8F26D15CA}" type="datetimeFigureOut">
              <a:rPr lang="zh-CN" altLang="en-US" smtClean="0"/>
              <a:t>2021/6/23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D8041B-0BAA-4B28-9522-FE25F34A789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06547F3-BF58-44A4-81D2-67F8F26D15CA}" type="datetimeFigureOut">
              <a:rPr lang="zh-CN" altLang="en-US" smtClean="0"/>
              <a:t>2021/6/23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D8041B-0BAA-4B28-9522-FE25F34A789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06547F3-BF58-44A4-81D2-67F8F26D15CA}" type="datetimeFigureOut">
              <a:rPr lang="zh-CN" altLang="en-US" smtClean="0"/>
              <a:t>2021/6/23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D8041B-0BAA-4B28-9522-FE25F34A789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06547F3-BF58-44A4-81D2-67F8F26D15CA}" type="datetimeFigureOut">
              <a:rPr lang="zh-CN" altLang="en-US" smtClean="0"/>
              <a:t>2021/6/23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D8041B-0BAA-4B28-9522-FE25F34A789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206547F3-BF58-44A4-81D2-67F8F26D15CA}" type="datetimeFigureOut">
              <a:rPr lang="zh-CN" altLang="en-US" smtClean="0"/>
              <a:t>2021/6/23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D8041B-0BAA-4B28-9522-FE25F34A789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06547F3-BF58-44A4-81D2-67F8F26D15CA}" type="datetimeFigureOut">
              <a:rPr lang="zh-CN" altLang="en-US" smtClean="0"/>
              <a:t>2021/6/23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D8041B-0BAA-4B28-9522-FE25F34A789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06547F3-BF58-44A4-81D2-67F8F26D15CA}" type="datetimeFigureOut">
              <a:rPr lang="zh-CN" altLang="en-US" smtClean="0"/>
              <a:t>2021/6/23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D8041B-0BAA-4B28-9522-FE25F34A789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06547F3-BF58-44A4-81D2-67F8F26D15CA}" type="datetimeFigureOut">
              <a:rPr lang="zh-CN" altLang="en-US" smtClean="0"/>
              <a:t>2021/6/23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D8041B-0BAA-4B28-9522-FE25F34A789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6547F3-BF58-44A4-81D2-67F8F26D15CA}" type="datetimeFigureOut">
              <a:rPr lang="zh-CN" altLang="en-US" smtClean="0"/>
              <a:t>2021/6/23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D8041B-0BAA-4B28-9522-FE25F34A789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06547F3-BF58-44A4-81D2-67F8F26D15CA}" type="datetimeFigureOut">
              <a:rPr lang="zh-CN" altLang="en-US" smtClean="0"/>
              <a:t>2021/6/23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D8041B-0BAA-4B28-9522-FE25F34A789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06547F3-BF58-44A4-81D2-67F8F26D15CA}" type="datetimeFigureOut">
              <a:rPr lang="zh-CN" altLang="en-US" smtClean="0"/>
              <a:t>2021/6/23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D8041B-0BAA-4B28-9522-FE25F34A789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6547F3-BF58-44A4-81D2-67F8F26D15CA}" type="datetimeFigureOut">
              <a:rPr lang="zh-CN" altLang="en-US" smtClean="0"/>
              <a:t>2021/6/23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D8041B-0BAA-4B28-9522-FE25F34A789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0.png"/><Relationship Id="rId5" Type="http://schemas.openxmlformats.org/officeDocument/2006/relationships/image" Target="../media/image3.png"/><Relationship Id="rId10"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54159" y="1687294"/>
            <a:ext cx="1337226" cy="646331"/>
          </a:xfrm>
          <a:prstGeom prst="rect">
            <a:avLst/>
          </a:prstGeom>
        </p:spPr>
        <p:txBody>
          <a:bodyPr wrap="none">
            <a:spAutoFit/>
          </a:bodyPr>
          <a:lstStyle/>
          <a:p>
            <a:r>
              <a:rPr lang="zh-CN" altLang="en-US" sz="3600" b="1" dirty="0" smtClean="0">
                <a:latin typeface="华光楷体二_CNKI" panose="02000500000000000000" pitchFamily="2" charset="-122"/>
                <a:ea typeface="华光楷体二_CNKI" panose="02000500000000000000" pitchFamily="2" charset="-122"/>
                <a:cs typeface="Arial" panose="020B0604020202020204" pitchFamily="34" charset="0"/>
              </a:rPr>
              <a:t>讨论</a:t>
            </a:r>
            <a:r>
              <a:rPr lang="en-US" altLang="zh-CN" sz="3600" b="1" dirty="0" smtClean="0">
                <a:latin typeface="华光楷体二_CNKI" panose="02000500000000000000" pitchFamily="2" charset="-122"/>
                <a:ea typeface="华光楷体二_CNKI" panose="02000500000000000000" pitchFamily="2" charset="-122"/>
                <a:cs typeface="Arial" panose="020B0604020202020204" pitchFamily="34" charset="0"/>
              </a:rPr>
              <a:t>1</a:t>
            </a:r>
            <a:endParaRPr lang="zh-CN" altLang="en-US" sz="3600" b="1" dirty="0">
              <a:latin typeface="华光楷体二_CNKI" panose="02000500000000000000" pitchFamily="2" charset="-122"/>
              <a:ea typeface="华光楷体二_CNKI" panose="02000500000000000000" pitchFamily="2" charset="-122"/>
              <a:cs typeface="Arial" panose="020B0604020202020204" pitchFamily="34" charset="0"/>
            </a:endParaRPr>
          </a:p>
        </p:txBody>
      </p:sp>
      <p:cxnSp>
        <p:nvCxnSpPr>
          <p:cNvPr id="5" name="直接连接符 4"/>
          <p:cNvCxnSpPr/>
          <p:nvPr/>
        </p:nvCxnSpPr>
        <p:spPr>
          <a:xfrm>
            <a:off x="828674" y="2333625"/>
            <a:ext cx="1087755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672811" y="2583903"/>
            <a:ext cx="6673897" cy="1477328"/>
          </a:xfrm>
          <a:prstGeom prst="rect">
            <a:avLst/>
          </a:prstGeom>
        </p:spPr>
        <p:txBody>
          <a:bodyPr wrap="square">
            <a:spAutoFit/>
          </a:bodyPr>
          <a:lstStyle/>
          <a:p>
            <a:pPr algn="ctr">
              <a:lnSpc>
                <a:spcPct val="150000"/>
              </a:lnSpc>
            </a:pPr>
            <a:r>
              <a:rPr lang="zh-CN" altLang="en-US" sz="3000" b="1" dirty="0" smtClean="0">
                <a:latin typeface="Arial" panose="020B0604020202020204" pitchFamily="34" charset="0"/>
                <a:ea typeface="华光楷体二_CNKI" panose="02000500000000000000" pitchFamily="2" charset="-122"/>
                <a:cs typeface="Arial" panose="020B0604020202020204" pitchFamily="34" charset="0"/>
              </a:rPr>
              <a:t>怎样改进</a:t>
            </a:r>
            <a:r>
              <a:rPr lang="en-US" altLang="zh-CN" sz="3000" b="1" dirty="0" smtClean="0">
                <a:latin typeface="Arial" panose="020B0604020202020204" pitchFamily="34" charset="0"/>
                <a:ea typeface="华光楷体二_CNKI" panose="02000500000000000000" pitchFamily="2" charset="-122"/>
                <a:cs typeface="Arial" panose="020B0604020202020204" pitchFamily="34" charset="0"/>
              </a:rPr>
              <a:t>scART</a:t>
            </a:r>
            <a:r>
              <a:rPr lang="zh-CN" altLang="en-US" sz="3000" b="1" dirty="0" smtClean="0">
                <a:latin typeface="Arial" panose="020B0604020202020204" pitchFamily="34" charset="0"/>
                <a:ea typeface="华光楷体二_CNKI" panose="02000500000000000000" pitchFamily="2" charset="-122"/>
                <a:cs typeface="Arial" panose="020B0604020202020204" pitchFamily="34" charset="0"/>
              </a:rPr>
              <a:t>的分析能力以适用于大规模单细胞数据分析</a:t>
            </a:r>
            <a:endParaRPr lang="zh-CN" altLang="en-US" sz="3000" b="1" dirty="0">
              <a:latin typeface="Arial" panose="020B0604020202020204" pitchFamily="34" charset="0"/>
              <a:ea typeface="华光楷体二_CNKI" panose="02000500000000000000" pitchFamily="2" charset="-122"/>
              <a:cs typeface="Arial" panose="020B0604020202020204" pitchFamily="34" charset="0"/>
            </a:endParaRPr>
          </a:p>
        </p:txBody>
      </p:sp>
    </p:spTree>
    <p:extLst>
      <p:ext uri="{BB962C8B-B14F-4D97-AF65-F5344CB8AC3E}">
        <p14:creationId xmlns:p14="http://schemas.microsoft.com/office/powerpoint/2010/main" val="21123021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06113" y="2296894"/>
            <a:ext cx="1337226" cy="646331"/>
          </a:xfrm>
          <a:prstGeom prst="rect">
            <a:avLst/>
          </a:prstGeom>
        </p:spPr>
        <p:txBody>
          <a:bodyPr wrap="none">
            <a:spAutoFit/>
          </a:bodyPr>
          <a:lstStyle/>
          <a:p>
            <a:r>
              <a:rPr lang="zh-CN" altLang="en-US" sz="3600" b="1" dirty="0" smtClean="0">
                <a:latin typeface="华光楷体二_CNKI" panose="02000500000000000000" pitchFamily="2" charset="-122"/>
                <a:ea typeface="华光楷体二_CNKI" panose="02000500000000000000" pitchFamily="2" charset="-122"/>
                <a:cs typeface="Arial" panose="020B0604020202020204" pitchFamily="34" charset="0"/>
              </a:rPr>
              <a:t>讨论</a:t>
            </a:r>
            <a:r>
              <a:rPr lang="en-US" altLang="zh-CN" sz="3600" b="1" dirty="0" smtClean="0">
                <a:latin typeface="华光楷体二_CNKI" panose="02000500000000000000" pitchFamily="2" charset="-122"/>
                <a:ea typeface="华光楷体二_CNKI" panose="02000500000000000000" pitchFamily="2" charset="-122"/>
                <a:cs typeface="Arial" panose="020B0604020202020204" pitchFamily="34" charset="0"/>
              </a:rPr>
              <a:t>1</a:t>
            </a:r>
            <a:endParaRPr lang="zh-CN" altLang="en-US" sz="3600" b="1" dirty="0">
              <a:latin typeface="华光楷体二_CNKI" panose="02000500000000000000" pitchFamily="2" charset="-122"/>
              <a:ea typeface="华光楷体二_CNKI" panose="02000500000000000000" pitchFamily="2" charset="-122"/>
              <a:cs typeface="Arial" panose="020B0604020202020204" pitchFamily="34" charset="0"/>
            </a:endParaRPr>
          </a:p>
        </p:txBody>
      </p:sp>
      <p:cxnSp>
        <p:nvCxnSpPr>
          <p:cNvPr id="5" name="直接连接符 4"/>
          <p:cNvCxnSpPr/>
          <p:nvPr/>
        </p:nvCxnSpPr>
        <p:spPr>
          <a:xfrm>
            <a:off x="680628" y="2943225"/>
            <a:ext cx="1087755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0038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54159" y="1687294"/>
            <a:ext cx="1337226" cy="646331"/>
          </a:xfrm>
          <a:prstGeom prst="rect">
            <a:avLst/>
          </a:prstGeom>
        </p:spPr>
        <p:txBody>
          <a:bodyPr wrap="none">
            <a:spAutoFit/>
          </a:bodyPr>
          <a:lstStyle/>
          <a:p>
            <a:r>
              <a:rPr lang="zh-CN" altLang="en-US" sz="3600" b="1" dirty="0" smtClean="0">
                <a:latin typeface="华光楷体二_CNKI" panose="02000500000000000000" pitchFamily="2" charset="-122"/>
                <a:ea typeface="华光楷体二_CNKI" panose="02000500000000000000" pitchFamily="2" charset="-122"/>
                <a:cs typeface="Arial" panose="020B0604020202020204" pitchFamily="34" charset="0"/>
              </a:rPr>
              <a:t>讨论</a:t>
            </a:r>
            <a:r>
              <a:rPr lang="en-US" altLang="zh-CN" sz="3600" b="1" dirty="0" smtClean="0">
                <a:latin typeface="华光楷体二_CNKI" panose="02000500000000000000" pitchFamily="2" charset="-122"/>
                <a:ea typeface="华光楷体二_CNKI" panose="02000500000000000000" pitchFamily="2" charset="-122"/>
                <a:cs typeface="Arial" panose="020B0604020202020204" pitchFamily="34" charset="0"/>
              </a:rPr>
              <a:t>2</a:t>
            </a:r>
            <a:endParaRPr lang="zh-CN" altLang="en-US" sz="3600" b="1" dirty="0">
              <a:latin typeface="华光楷体二_CNKI" panose="02000500000000000000" pitchFamily="2" charset="-122"/>
              <a:ea typeface="华光楷体二_CNKI" panose="02000500000000000000" pitchFamily="2" charset="-122"/>
              <a:cs typeface="Arial" panose="020B0604020202020204" pitchFamily="34" charset="0"/>
            </a:endParaRPr>
          </a:p>
        </p:txBody>
      </p:sp>
      <p:cxnSp>
        <p:nvCxnSpPr>
          <p:cNvPr id="5" name="直接连接符 4"/>
          <p:cNvCxnSpPr/>
          <p:nvPr/>
        </p:nvCxnSpPr>
        <p:spPr>
          <a:xfrm>
            <a:off x="828674" y="2333625"/>
            <a:ext cx="1087755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436968" y="2560753"/>
            <a:ext cx="5660961" cy="1477328"/>
          </a:xfrm>
          <a:prstGeom prst="rect">
            <a:avLst/>
          </a:prstGeom>
        </p:spPr>
        <p:txBody>
          <a:bodyPr wrap="square">
            <a:spAutoFit/>
          </a:bodyPr>
          <a:lstStyle/>
          <a:p>
            <a:pPr algn="ctr">
              <a:lnSpc>
                <a:spcPct val="150000"/>
              </a:lnSpc>
            </a:pPr>
            <a:r>
              <a:rPr lang="en-US" altLang="zh-CN" sz="3000" b="1" dirty="0">
                <a:latin typeface="Arial" panose="020B0604020202020204" pitchFamily="34" charset="0"/>
                <a:ea typeface="华光楷体二_CNKI" panose="02000500000000000000" pitchFamily="2" charset="-122"/>
                <a:cs typeface="Arial" panose="020B0604020202020204" pitchFamily="34" charset="0"/>
              </a:rPr>
              <a:t>scRNA-seq</a:t>
            </a:r>
            <a:r>
              <a:rPr lang="zh-CN" altLang="en-US" sz="3000" b="1" dirty="0">
                <a:latin typeface="Arial" panose="020B0604020202020204" pitchFamily="34" charset="0"/>
                <a:ea typeface="华光楷体二_CNKI" panose="02000500000000000000" pitchFamily="2" charset="-122"/>
                <a:cs typeface="Arial" panose="020B0604020202020204" pitchFamily="34" charset="0"/>
              </a:rPr>
              <a:t>和</a:t>
            </a:r>
            <a:r>
              <a:rPr lang="en-US" altLang="zh-CN" sz="3000" b="1" dirty="0">
                <a:latin typeface="Arial" panose="020B0604020202020204" pitchFamily="34" charset="0"/>
                <a:ea typeface="华光楷体二_CNKI" panose="02000500000000000000" pitchFamily="2" charset="-122"/>
                <a:cs typeface="Arial" panose="020B0604020202020204" pitchFamily="34" charset="0"/>
              </a:rPr>
              <a:t>scATAC-seq</a:t>
            </a:r>
            <a:r>
              <a:rPr lang="zh-CN" altLang="en-US" sz="3000" b="1" dirty="0">
                <a:latin typeface="Arial" panose="020B0604020202020204" pitchFamily="34" charset="0"/>
                <a:ea typeface="华光楷体二_CNKI" panose="02000500000000000000" pitchFamily="2" charset="-122"/>
                <a:cs typeface="Arial" panose="020B0604020202020204" pitchFamily="34" charset="0"/>
              </a:rPr>
              <a:t>数据</a:t>
            </a:r>
            <a:r>
              <a:rPr lang="zh-CN" altLang="en-US" sz="3000" b="1" dirty="0" smtClean="0">
                <a:latin typeface="Arial" panose="020B0604020202020204" pitchFamily="34" charset="0"/>
                <a:ea typeface="华光楷体二_CNKI" panose="02000500000000000000" pitchFamily="2" charset="-122"/>
                <a:cs typeface="Arial" panose="020B0604020202020204" pitchFamily="34" charset="0"/>
              </a:rPr>
              <a:t>整合分析</a:t>
            </a:r>
            <a:endParaRPr lang="zh-CN" altLang="en-US" sz="3000" b="1" dirty="0">
              <a:latin typeface="Arial" panose="020B0604020202020204" pitchFamily="34" charset="0"/>
              <a:ea typeface="华光楷体二_CNKI" panose="02000500000000000000" pitchFamily="2" charset="-122"/>
              <a:cs typeface="Arial" panose="020B0604020202020204" pitchFamily="34" charset="0"/>
            </a:endParaRPr>
          </a:p>
        </p:txBody>
      </p:sp>
    </p:spTree>
    <p:extLst>
      <p:ext uri="{BB962C8B-B14F-4D97-AF65-F5344CB8AC3E}">
        <p14:creationId xmlns:p14="http://schemas.microsoft.com/office/powerpoint/2010/main" val="11652940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p:nvPr/>
        </p:nvSpPr>
        <p:spPr>
          <a:xfrm>
            <a:off x="0" y="555312"/>
            <a:ext cx="5869577" cy="87085"/>
          </a:xfrm>
          <a:prstGeom prst="r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华光黑体_CNKI" panose="02000500000000000000" pitchFamily="2" charset="-122"/>
              <a:cs typeface="Arial" panose="020B0604020202020204" pitchFamily="34" charset="0"/>
            </a:endParaRPr>
          </a:p>
        </p:txBody>
      </p:sp>
      <p:sp>
        <p:nvSpPr>
          <p:cNvPr id="6" name="矩形 5"/>
          <p:cNvSpPr/>
          <p:nvPr/>
        </p:nvSpPr>
        <p:spPr>
          <a:xfrm>
            <a:off x="98375" y="65604"/>
            <a:ext cx="12610628" cy="460375"/>
          </a:xfrm>
          <a:prstGeom prst="rect">
            <a:avLst/>
          </a:prstGeom>
        </p:spPr>
        <p:txBody>
          <a:bodyPr wrap="square">
            <a:spAutoFit/>
          </a:bodyPr>
          <a:lstStyle/>
          <a:p>
            <a:r>
              <a:rPr lang="en-US" altLang="zh-CN" sz="2400" b="1" dirty="0" smtClean="0">
                <a:solidFill>
                  <a:srgbClr val="002060"/>
                </a:solidFill>
                <a:latin typeface="Arial" panose="020B0604020202020204" pitchFamily="34" charset="0"/>
                <a:ea typeface="华光黑体_CNKI" panose="02000500000000000000" pitchFamily="2" charset="-122"/>
                <a:cs typeface="Arial" panose="020B0604020202020204" pitchFamily="34" charset="0"/>
              </a:rPr>
              <a:t>scRNA-seq</a:t>
            </a:r>
            <a:r>
              <a:rPr lang="zh-CN" altLang="en-US" sz="2400" b="1" dirty="0" smtClean="0">
                <a:solidFill>
                  <a:srgbClr val="002060"/>
                </a:solidFill>
                <a:latin typeface="Arial" panose="020B0604020202020204" pitchFamily="34" charset="0"/>
                <a:ea typeface="华光黑体_CNKI" panose="02000500000000000000" pitchFamily="2" charset="-122"/>
                <a:cs typeface="Arial" panose="020B0604020202020204" pitchFamily="34" charset="0"/>
              </a:rPr>
              <a:t>和</a:t>
            </a:r>
            <a:r>
              <a:rPr lang="en-US" altLang="zh-CN" sz="2400" b="1" dirty="0" smtClean="0">
                <a:solidFill>
                  <a:srgbClr val="002060"/>
                </a:solidFill>
                <a:latin typeface="Arial" panose="020B0604020202020204" pitchFamily="34" charset="0"/>
                <a:ea typeface="华光黑体_CNKI" panose="02000500000000000000" pitchFamily="2" charset="-122"/>
                <a:cs typeface="Arial" panose="020B0604020202020204" pitchFamily="34" charset="0"/>
              </a:rPr>
              <a:t>scATAC-seq</a:t>
            </a:r>
            <a:r>
              <a:rPr lang="zh-CN" altLang="en-US" sz="2400" b="1" dirty="0" smtClean="0">
                <a:solidFill>
                  <a:srgbClr val="002060"/>
                </a:solidFill>
                <a:latin typeface="Arial" panose="020B0604020202020204" pitchFamily="34" charset="0"/>
                <a:ea typeface="华光黑体_CNKI" panose="02000500000000000000" pitchFamily="2" charset="-122"/>
                <a:cs typeface="Arial" panose="020B0604020202020204" pitchFamily="34" charset="0"/>
              </a:rPr>
              <a:t>数据整合</a:t>
            </a:r>
            <a:r>
              <a:rPr lang="zh-CN" altLang="en-US" sz="2400" b="1" dirty="0">
                <a:solidFill>
                  <a:srgbClr val="002060"/>
                </a:solidFill>
                <a:latin typeface="Arial" panose="020B0604020202020204" pitchFamily="34" charset="0"/>
                <a:ea typeface="华光黑体_CNKI" panose="02000500000000000000" pitchFamily="2" charset="-122"/>
                <a:cs typeface="Arial" panose="020B0604020202020204" pitchFamily="34" charset="0"/>
              </a:rPr>
              <a:t>策略</a:t>
            </a:r>
            <a:endParaRPr lang="zh-CN" altLang="en-US" sz="2400" b="1" dirty="0">
              <a:solidFill>
                <a:srgbClr val="002060"/>
              </a:solidFill>
              <a:latin typeface="Arial" panose="020B0604020202020204" pitchFamily="34" charset="0"/>
              <a:ea typeface="华光黑体_CNKI" panose="02000500000000000000" pitchFamily="2" charset="-122"/>
              <a:cs typeface="Arial" panose="020B0604020202020204" pitchFamily="34" charset="0"/>
            </a:endParaRPr>
          </a:p>
        </p:txBody>
      </p:sp>
      <p:sp>
        <p:nvSpPr>
          <p:cNvPr id="20" name="文本框 19"/>
          <p:cNvSpPr txBox="1"/>
          <p:nvPr/>
        </p:nvSpPr>
        <p:spPr>
          <a:xfrm>
            <a:off x="1478296" y="1660177"/>
            <a:ext cx="1519647" cy="646331"/>
          </a:xfrm>
          <a:prstGeom prst="rect">
            <a:avLst/>
          </a:prstGeom>
          <a:noFill/>
        </p:spPr>
        <p:txBody>
          <a:bodyPr wrap="square" rtlCol="0">
            <a:spAutoFit/>
          </a:bodyPr>
          <a:lstStyle/>
          <a:p>
            <a:r>
              <a:rPr lang="en-US" altLang="zh-CN" dirty="0" smtClean="0">
                <a:latin typeface="Arial" panose="020B0604020202020204" pitchFamily="34" charset="0"/>
                <a:ea typeface="华光黑体_CNKI" panose="02000500000000000000" pitchFamily="2" charset="-122"/>
                <a:cs typeface="Arial" panose="020B0604020202020204" pitchFamily="34" charset="0"/>
              </a:rPr>
              <a:t>scRNA-seq</a:t>
            </a:r>
            <a:r>
              <a:rPr lang="zh-CN" altLang="en-US" dirty="0" smtClean="0">
                <a:latin typeface="Arial" panose="020B0604020202020204" pitchFamily="34" charset="0"/>
                <a:ea typeface="华光黑体_CNKI" panose="02000500000000000000" pitchFamily="2" charset="-122"/>
                <a:cs typeface="Arial" panose="020B0604020202020204" pitchFamily="34" charset="0"/>
              </a:rPr>
              <a:t>矩阵</a:t>
            </a:r>
            <a:endParaRPr lang="zh-CN" altLang="en-US" dirty="0">
              <a:latin typeface="Arial" panose="020B0604020202020204" pitchFamily="34" charset="0"/>
              <a:ea typeface="华光黑体_CNKI" panose="02000500000000000000" pitchFamily="2" charset="-122"/>
              <a:cs typeface="Arial" panose="020B0604020202020204" pitchFamily="34" charset="0"/>
            </a:endParaRPr>
          </a:p>
        </p:txBody>
      </p:sp>
      <p:sp>
        <p:nvSpPr>
          <p:cNvPr id="21" name="文本框 20"/>
          <p:cNvSpPr txBox="1"/>
          <p:nvPr/>
        </p:nvSpPr>
        <p:spPr>
          <a:xfrm>
            <a:off x="1478295" y="2702234"/>
            <a:ext cx="1519647" cy="646331"/>
          </a:xfrm>
          <a:prstGeom prst="rect">
            <a:avLst/>
          </a:prstGeom>
          <a:noFill/>
        </p:spPr>
        <p:txBody>
          <a:bodyPr wrap="square" rtlCol="0">
            <a:spAutoFit/>
          </a:bodyPr>
          <a:lstStyle/>
          <a:p>
            <a:r>
              <a:rPr lang="en-US" altLang="zh-CN" dirty="0" smtClean="0">
                <a:latin typeface="Arial" panose="020B0604020202020204" pitchFamily="34" charset="0"/>
                <a:ea typeface="华光黑体_CNKI" panose="02000500000000000000" pitchFamily="2" charset="-122"/>
                <a:cs typeface="Arial" panose="020B0604020202020204" pitchFamily="34" charset="0"/>
              </a:rPr>
              <a:t>scATAC-seq</a:t>
            </a:r>
            <a:r>
              <a:rPr lang="zh-CN" altLang="en-US" dirty="0" smtClean="0">
                <a:latin typeface="Arial" panose="020B0604020202020204" pitchFamily="34" charset="0"/>
                <a:ea typeface="华光黑体_CNKI" panose="02000500000000000000" pitchFamily="2" charset="-122"/>
                <a:cs typeface="Arial" panose="020B0604020202020204" pitchFamily="34" charset="0"/>
              </a:rPr>
              <a:t>矩阵</a:t>
            </a:r>
            <a:endParaRPr lang="zh-CN" altLang="en-US" dirty="0">
              <a:latin typeface="Arial" panose="020B0604020202020204" pitchFamily="34" charset="0"/>
              <a:ea typeface="华光黑体_CNKI" panose="02000500000000000000" pitchFamily="2" charset="-122"/>
              <a:cs typeface="Arial" panose="020B0604020202020204" pitchFamily="34" charset="0"/>
            </a:endParaRPr>
          </a:p>
        </p:txBody>
      </p:sp>
      <p:sp>
        <p:nvSpPr>
          <p:cNvPr id="22" name="右箭头 21"/>
          <p:cNvSpPr/>
          <p:nvPr/>
        </p:nvSpPr>
        <p:spPr>
          <a:xfrm>
            <a:off x="2997942" y="1918755"/>
            <a:ext cx="235132" cy="129174"/>
          </a:xfrm>
          <a:prstGeom prst="rightArrow">
            <a:avLst/>
          </a:prstGeom>
          <a:solidFill>
            <a:schemeClr val="tx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a:off x="2997942" y="2896225"/>
            <a:ext cx="235132" cy="129174"/>
          </a:xfrm>
          <a:prstGeom prst="rightArrow">
            <a:avLst/>
          </a:prstGeom>
          <a:solidFill>
            <a:schemeClr val="tx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3442077" y="1778836"/>
            <a:ext cx="670561" cy="369332"/>
          </a:xfrm>
          <a:prstGeom prst="rect">
            <a:avLst/>
          </a:prstGeom>
          <a:noFill/>
        </p:spPr>
        <p:txBody>
          <a:bodyPr wrap="square" rtlCol="0">
            <a:spAutoFit/>
          </a:bodyPr>
          <a:lstStyle/>
          <a:p>
            <a:r>
              <a:rPr lang="zh-CN" altLang="en-US" dirty="0" smtClean="0">
                <a:latin typeface="Arial" panose="020B0604020202020204" pitchFamily="34" charset="0"/>
                <a:ea typeface="华光黑体_CNKI" panose="02000500000000000000" pitchFamily="2" charset="-122"/>
                <a:cs typeface="Arial" panose="020B0604020202020204" pitchFamily="34" charset="0"/>
              </a:rPr>
              <a:t>降维</a:t>
            </a:r>
            <a:endParaRPr lang="zh-CN" altLang="en-US" dirty="0">
              <a:latin typeface="Arial" panose="020B0604020202020204" pitchFamily="34" charset="0"/>
              <a:ea typeface="华光黑体_CNKI" panose="02000500000000000000" pitchFamily="2" charset="-122"/>
              <a:cs typeface="Arial" panose="020B0604020202020204" pitchFamily="34" charset="0"/>
            </a:endParaRPr>
          </a:p>
        </p:txBody>
      </p:sp>
      <p:sp>
        <p:nvSpPr>
          <p:cNvPr id="27" name="右箭头 26"/>
          <p:cNvSpPr/>
          <p:nvPr/>
        </p:nvSpPr>
        <p:spPr>
          <a:xfrm>
            <a:off x="4260686" y="2312791"/>
            <a:ext cx="235132" cy="129174"/>
          </a:xfrm>
          <a:prstGeom prst="rightArrow">
            <a:avLst/>
          </a:prstGeom>
          <a:solidFill>
            <a:schemeClr val="tx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442076" y="2840733"/>
            <a:ext cx="670561" cy="369332"/>
          </a:xfrm>
          <a:prstGeom prst="rect">
            <a:avLst/>
          </a:prstGeom>
          <a:noFill/>
        </p:spPr>
        <p:txBody>
          <a:bodyPr wrap="square" rtlCol="0">
            <a:spAutoFit/>
          </a:bodyPr>
          <a:lstStyle/>
          <a:p>
            <a:r>
              <a:rPr lang="zh-CN" altLang="en-US" dirty="0" smtClean="0">
                <a:latin typeface="Arial" panose="020B0604020202020204" pitchFamily="34" charset="0"/>
                <a:ea typeface="华光黑体_CNKI" panose="02000500000000000000" pitchFamily="2" charset="-122"/>
                <a:cs typeface="Arial" panose="020B0604020202020204" pitchFamily="34" charset="0"/>
              </a:rPr>
              <a:t>降维</a:t>
            </a:r>
            <a:endParaRPr lang="zh-CN" altLang="en-US" dirty="0">
              <a:latin typeface="Arial" panose="020B0604020202020204" pitchFamily="34" charset="0"/>
              <a:ea typeface="华光黑体_CNKI" panose="02000500000000000000" pitchFamily="2" charset="-122"/>
              <a:cs typeface="Arial" panose="020B0604020202020204" pitchFamily="34" charset="0"/>
            </a:endParaRPr>
          </a:p>
        </p:txBody>
      </p:sp>
      <p:sp>
        <p:nvSpPr>
          <p:cNvPr id="29" name="文本框 28"/>
          <p:cNvSpPr txBox="1"/>
          <p:nvPr/>
        </p:nvSpPr>
        <p:spPr>
          <a:xfrm>
            <a:off x="4643866" y="2192712"/>
            <a:ext cx="1114694" cy="369332"/>
          </a:xfrm>
          <a:prstGeom prst="rect">
            <a:avLst/>
          </a:prstGeom>
          <a:noFill/>
        </p:spPr>
        <p:txBody>
          <a:bodyPr wrap="square" rtlCol="0">
            <a:spAutoFit/>
          </a:bodyPr>
          <a:lstStyle/>
          <a:p>
            <a:r>
              <a:rPr lang="zh-CN" altLang="en-US" dirty="0" smtClean="0">
                <a:latin typeface="Arial" panose="020B0604020202020204" pitchFamily="34" charset="0"/>
                <a:ea typeface="华光黑体_CNKI" panose="02000500000000000000" pitchFamily="2" charset="-122"/>
                <a:cs typeface="Arial" panose="020B0604020202020204" pitchFamily="34" charset="0"/>
              </a:rPr>
              <a:t>整合矩阵</a:t>
            </a:r>
            <a:endParaRPr lang="zh-CN" altLang="en-US" dirty="0">
              <a:latin typeface="Arial" panose="020B0604020202020204" pitchFamily="34" charset="0"/>
              <a:ea typeface="华光黑体_CNKI" panose="02000500000000000000" pitchFamily="2" charset="-122"/>
              <a:cs typeface="Arial" panose="020B0604020202020204" pitchFamily="34" charset="0"/>
            </a:endParaRPr>
          </a:p>
        </p:txBody>
      </p:sp>
      <p:sp>
        <p:nvSpPr>
          <p:cNvPr id="31" name="文本框 30"/>
          <p:cNvSpPr txBox="1"/>
          <p:nvPr/>
        </p:nvSpPr>
        <p:spPr>
          <a:xfrm>
            <a:off x="6425473" y="1614848"/>
            <a:ext cx="1519647" cy="646331"/>
          </a:xfrm>
          <a:prstGeom prst="rect">
            <a:avLst/>
          </a:prstGeom>
          <a:noFill/>
        </p:spPr>
        <p:txBody>
          <a:bodyPr wrap="square" rtlCol="0">
            <a:spAutoFit/>
          </a:bodyPr>
          <a:lstStyle/>
          <a:p>
            <a:r>
              <a:rPr lang="en-US" altLang="zh-CN" dirty="0" smtClean="0">
                <a:latin typeface="Arial" panose="020B0604020202020204" pitchFamily="34" charset="0"/>
                <a:ea typeface="华光黑体_CNKI" panose="02000500000000000000" pitchFamily="2" charset="-122"/>
                <a:cs typeface="Arial" panose="020B0604020202020204" pitchFamily="34" charset="0"/>
              </a:rPr>
              <a:t>scRNA-seq</a:t>
            </a:r>
            <a:r>
              <a:rPr lang="zh-CN" altLang="en-US" dirty="0" smtClean="0">
                <a:latin typeface="Arial" panose="020B0604020202020204" pitchFamily="34" charset="0"/>
                <a:ea typeface="华光黑体_CNKI" panose="02000500000000000000" pitchFamily="2" charset="-122"/>
                <a:cs typeface="Arial" panose="020B0604020202020204" pitchFamily="34" charset="0"/>
              </a:rPr>
              <a:t>矩阵</a:t>
            </a:r>
            <a:endParaRPr lang="zh-CN" altLang="en-US" dirty="0">
              <a:latin typeface="Arial" panose="020B0604020202020204" pitchFamily="34" charset="0"/>
              <a:ea typeface="华光黑体_CNKI" panose="02000500000000000000" pitchFamily="2" charset="-122"/>
              <a:cs typeface="Arial" panose="020B0604020202020204" pitchFamily="34" charset="0"/>
            </a:endParaRPr>
          </a:p>
        </p:txBody>
      </p:sp>
      <p:sp>
        <p:nvSpPr>
          <p:cNvPr id="32" name="文本框 31"/>
          <p:cNvSpPr txBox="1"/>
          <p:nvPr/>
        </p:nvSpPr>
        <p:spPr>
          <a:xfrm>
            <a:off x="6425472" y="2656905"/>
            <a:ext cx="1519647" cy="646331"/>
          </a:xfrm>
          <a:prstGeom prst="rect">
            <a:avLst/>
          </a:prstGeom>
          <a:noFill/>
        </p:spPr>
        <p:txBody>
          <a:bodyPr wrap="square" rtlCol="0">
            <a:spAutoFit/>
          </a:bodyPr>
          <a:lstStyle/>
          <a:p>
            <a:r>
              <a:rPr lang="en-US" altLang="zh-CN" dirty="0" smtClean="0">
                <a:latin typeface="Arial" panose="020B0604020202020204" pitchFamily="34" charset="0"/>
                <a:ea typeface="华光黑体_CNKI" panose="02000500000000000000" pitchFamily="2" charset="-122"/>
                <a:cs typeface="Arial" panose="020B0604020202020204" pitchFamily="34" charset="0"/>
              </a:rPr>
              <a:t>scATAC-seq</a:t>
            </a:r>
            <a:r>
              <a:rPr lang="zh-CN" altLang="en-US" dirty="0" smtClean="0">
                <a:latin typeface="Arial" panose="020B0604020202020204" pitchFamily="34" charset="0"/>
                <a:ea typeface="华光黑体_CNKI" panose="02000500000000000000" pitchFamily="2" charset="-122"/>
                <a:cs typeface="Arial" panose="020B0604020202020204" pitchFamily="34" charset="0"/>
              </a:rPr>
              <a:t>矩阵</a:t>
            </a:r>
            <a:endParaRPr lang="zh-CN" altLang="en-US" dirty="0">
              <a:latin typeface="Arial" panose="020B0604020202020204" pitchFamily="34" charset="0"/>
              <a:ea typeface="华光黑体_CNKI" panose="02000500000000000000" pitchFamily="2" charset="-122"/>
              <a:cs typeface="Arial" panose="020B0604020202020204" pitchFamily="34" charset="0"/>
            </a:endParaRPr>
          </a:p>
        </p:txBody>
      </p:sp>
      <p:sp>
        <p:nvSpPr>
          <p:cNvPr id="33" name="右箭头 32"/>
          <p:cNvSpPr/>
          <p:nvPr/>
        </p:nvSpPr>
        <p:spPr>
          <a:xfrm>
            <a:off x="7945119" y="1873426"/>
            <a:ext cx="235132" cy="129174"/>
          </a:xfrm>
          <a:prstGeom prst="rightArrow">
            <a:avLst/>
          </a:prstGeom>
          <a:solidFill>
            <a:schemeClr val="tx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右箭头 33"/>
          <p:cNvSpPr/>
          <p:nvPr/>
        </p:nvSpPr>
        <p:spPr>
          <a:xfrm>
            <a:off x="7945119" y="2850896"/>
            <a:ext cx="235132" cy="129174"/>
          </a:xfrm>
          <a:prstGeom prst="rightArrow">
            <a:avLst/>
          </a:prstGeom>
          <a:solidFill>
            <a:schemeClr val="tx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8297811" y="1614848"/>
            <a:ext cx="971009" cy="646331"/>
          </a:xfrm>
          <a:prstGeom prst="rect">
            <a:avLst/>
          </a:prstGeom>
          <a:noFill/>
        </p:spPr>
        <p:txBody>
          <a:bodyPr wrap="square" rtlCol="0">
            <a:spAutoFit/>
          </a:bodyPr>
          <a:lstStyle/>
          <a:p>
            <a:r>
              <a:rPr lang="zh-CN" altLang="en-US" dirty="0" smtClean="0">
                <a:latin typeface="Arial" panose="020B0604020202020204" pitchFamily="34" charset="0"/>
                <a:ea typeface="华光黑体_CNKI" panose="02000500000000000000" pitchFamily="2" charset="-122"/>
                <a:cs typeface="Arial" panose="020B0604020202020204" pitchFamily="34" charset="0"/>
              </a:rPr>
              <a:t>相似度矩阵</a:t>
            </a:r>
            <a:endParaRPr lang="zh-CN" altLang="en-US" dirty="0">
              <a:latin typeface="Arial" panose="020B0604020202020204" pitchFamily="34" charset="0"/>
              <a:ea typeface="华光黑体_CNKI" panose="02000500000000000000" pitchFamily="2" charset="-122"/>
              <a:cs typeface="Arial" panose="020B0604020202020204" pitchFamily="34" charset="0"/>
            </a:endParaRPr>
          </a:p>
        </p:txBody>
      </p:sp>
      <p:sp>
        <p:nvSpPr>
          <p:cNvPr id="36" name="右箭头 35"/>
          <p:cNvSpPr/>
          <p:nvPr/>
        </p:nvSpPr>
        <p:spPr>
          <a:xfrm>
            <a:off x="9207863" y="2267462"/>
            <a:ext cx="235132" cy="129174"/>
          </a:xfrm>
          <a:prstGeom prst="rightArrow">
            <a:avLst/>
          </a:prstGeom>
          <a:solidFill>
            <a:schemeClr val="tx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9591043" y="2147383"/>
            <a:ext cx="1239517" cy="369332"/>
          </a:xfrm>
          <a:prstGeom prst="rect">
            <a:avLst/>
          </a:prstGeom>
          <a:noFill/>
        </p:spPr>
        <p:txBody>
          <a:bodyPr wrap="square" rtlCol="0">
            <a:spAutoFit/>
          </a:bodyPr>
          <a:lstStyle/>
          <a:p>
            <a:r>
              <a:rPr lang="zh-CN" altLang="en-US" dirty="0" smtClean="0">
                <a:latin typeface="Arial" panose="020B0604020202020204" pitchFamily="34" charset="0"/>
                <a:ea typeface="华光黑体_CNKI" panose="02000500000000000000" pitchFamily="2" charset="-122"/>
                <a:cs typeface="Arial" panose="020B0604020202020204" pitchFamily="34" charset="0"/>
              </a:rPr>
              <a:t>整合矩阵</a:t>
            </a:r>
            <a:endParaRPr lang="zh-CN" altLang="en-US" dirty="0">
              <a:latin typeface="Arial" panose="020B0604020202020204" pitchFamily="34" charset="0"/>
              <a:ea typeface="华光黑体_CNKI" panose="02000500000000000000" pitchFamily="2" charset="-122"/>
              <a:cs typeface="Arial" panose="020B0604020202020204" pitchFamily="34" charset="0"/>
            </a:endParaRPr>
          </a:p>
        </p:txBody>
      </p:sp>
      <p:sp>
        <p:nvSpPr>
          <p:cNvPr id="40" name="文本框 39"/>
          <p:cNvSpPr txBox="1"/>
          <p:nvPr/>
        </p:nvSpPr>
        <p:spPr>
          <a:xfrm>
            <a:off x="8297810" y="2592317"/>
            <a:ext cx="971009" cy="646331"/>
          </a:xfrm>
          <a:prstGeom prst="rect">
            <a:avLst/>
          </a:prstGeom>
          <a:noFill/>
        </p:spPr>
        <p:txBody>
          <a:bodyPr wrap="square" rtlCol="0">
            <a:spAutoFit/>
          </a:bodyPr>
          <a:lstStyle/>
          <a:p>
            <a:r>
              <a:rPr lang="zh-CN" altLang="en-US" dirty="0" smtClean="0">
                <a:latin typeface="Arial" panose="020B0604020202020204" pitchFamily="34" charset="0"/>
                <a:ea typeface="华光黑体_CNKI" panose="02000500000000000000" pitchFamily="2" charset="-122"/>
                <a:cs typeface="Arial" panose="020B0604020202020204" pitchFamily="34" charset="0"/>
              </a:rPr>
              <a:t>相似度矩阵</a:t>
            </a:r>
            <a:endParaRPr lang="zh-CN" altLang="en-US" dirty="0">
              <a:latin typeface="Arial" panose="020B0604020202020204" pitchFamily="34" charset="0"/>
              <a:ea typeface="华光黑体_CNKI" panose="02000500000000000000" pitchFamily="2" charset="-122"/>
              <a:cs typeface="Arial" panose="020B0604020202020204" pitchFamily="34" charset="0"/>
            </a:endParaRPr>
          </a:p>
        </p:txBody>
      </p:sp>
      <p:sp>
        <p:nvSpPr>
          <p:cNvPr id="51" name="文本框 50"/>
          <p:cNvSpPr txBox="1"/>
          <p:nvPr/>
        </p:nvSpPr>
        <p:spPr>
          <a:xfrm>
            <a:off x="939565" y="4256523"/>
            <a:ext cx="1519647" cy="646331"/>
          </a:xfrm>
          <a:prstGeom prst="rect">
            <a:avLst/>
          </a:prstGeom>
          <a:noFill/>
        </p:spPr>
        <p:txBody>
          <a:bodyPr wrap="square" rtlCol="0">
            <a:spAutoFit/>
          </a:bodyPr>
          <a:lstStyle/>
          <a:p>
            <a:r>
              <a:rPr lang="en-US" altLang="zh-CN" dirty="0" smtClean="0">
                <a:latin typeface="Arial" panose="020B0604020202020204" pitchFamily="34" charset="0"/>
                <a:ea typeface="华光黑体_CNKI" panose="02000500000000000000" pitchFamily="2" charset="-122"/>
                <a:cs typeface="Arial" panose="020B0604020202020204" pitchFamily="34" charset="0"/>
              </a:rPr>
              <a:t>scRNA-seq</a:t>
            </a:r>
            <a:r>
              <a:rPr lang="zh-CN" altLang="en-US" dirty="0" smtClean="0">
                <a:latin typeface="Arial" panose="020B0604020202020204" pitchFamily="34" charset="0"/>
                <a:ea typeface="华光黑体_CNKI" panose="02000500000000000000" pitchFamily="2" charset="-122"/>
                <a:cs typeface="Arial" panose="020B0604020202020204" pitchFamily="34" charset="0"/>
              </a:rPr>
              <a:t>矩阵</a:t>
            </a:r>
            <a:endParaRPr lang="zh-CN" altLang="en-US" dirty="0">
              <a:latin typeface="Arial" panose="020B0604020202020204" pitchFamily="34" charset="0"/>
              <a:ea typeface="华光黑体_CNKI" panose="02000500000000000000" pitchFamily="2" charset="-122"/>
              <a:cs typeface="Arial" panose="020B0604020202020204" pitchFamily="34" charset="0"/>
            </a:endParaRPr>
          </a:p>
        </p:txBody>
      </p:sp>
      <p:sp>
        <p:nvSpPr>
          <p:cNvPr id="52" name="文本框 51"/>
          <p:cNvSpPr txBox="1"/>
          <p:nvPr/>
        </p:nvSpPr>
        <p:spPr>
          <a:xfrm>
            <a:off x="939564" y="5298580"/>
            <a:ext cx="1519647" cy="646331"/>
          </a:xfrm>
          <a:prstGeom prst="rect">
            <a:avLst/>
          </a:prstGeom>
          <a:noFill/>
        </p:spPr>
        <p:txBody>
          <a:bodyPr wrap="square" rtlCol="0">
            <a:spAutoFit/>
          </a:bodyPr>
          <a:lstStyle/>
          <a:p>
            <a:r>
              <a:rPr lang="en-US" altLang="zh-CN" dirty="0" smtClean="0">
                <a:latin typeface="Arial" panose="020B0604020202020204" pitchFamily="34" charset="0"/>
                <a:ea typeface="华光黑体_CNKI" panose="02000500000000000000" pitchFamily="2" charset="-122"/>
                <a:cs typeface="Arial" panose="020B0604020202020204" pitchFamily="34" charset="0"/>
              </a:rPr>
              <a:t>scATAC-seq</a:t>
            </a:r>
            <a:r>
              <a:rPr lang="zh-CN" altLang="en-US" dirty="0" smtClean="0">
                <a:latin typeface="Arial" panose="020B0604020202020204" pitchFamily="34" charset="0"/>
                <a:ea typeface="华光黑体_CNKI" panose="02000500000000000000" pitchFamily="2" charset="-122"/>
                <a:cs typeface="Arial" panose="020B0604020202020204" pitchFamily="34" charset="0"/>
              </a:rPr>
              <a:t>矩阵</a:t>
            </a:r>
            <a:endParaRPr lang="zh-CN" altLang="en-US" dirty="0">
              <a:latin typeface="Arial" panose="020B0604020202020204" pitchFamily="34" charset="0"/>
              <a:ea typeface="华光黑体_CNKI" panose="02000500000000000000" pitchFamily="2" charset="-122"/>
              <a:cs typeface="Arial" panose="020B0604020202020204" pitchFamily="34" charset="0"/>
            </a:endParaRPr>
          </a:p>
        </p:txBody>
      </p:sp>
      <p:sp>
        <p:nvSpPr>
          <p:cNvPr id="53" name="右箭头 52"/>
          <p:cNvSpPr/>
          <p:nvPr/>
        </p:nvSpPr>
        <p:spPr>
          <a:xfrm>
            <a:off x="2459211" y="4515101"/>
            <a:ext cx="235132" cy="129174"/>
          </a:xfrm>
          <a:prstGeom prst="rightArrow">
            <a:avLst/>
          </a:prstGeom>
          <a:solidFill>
            <a:schemeClr val="tx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右箭头 53"/>
          <p:cNvSpPr/>
          <p:nvPr/>
        </p:nvSpPr>
        <p:spPr>
          <a:xfrm>
            <a:off x="2459211" y="5492571"/>
            <a:ext cx="235132" cy="129174"/>
          </a:xfrm>
          <a:prstGeom prst="rightArrow">
            <a:avLst/>
          </a:prstGeom>
          <a:solidFill>
            <a:schemeClr val="tx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2903346" y="4375182"/>
            <a:ext cx="670561" cy="369332"/>
          </a:xfrm>
          <a:prstGeom prst="rect">
            <a:avLst/>
          </a:prstGeom>
          <a:noFill/>
        </p:spPr>
        <p:txBody>
          <a:bodyPr wrap="square" rtlCol="0">
            <a:spAutoFit/>
          </a:bodyPr>
          <a:lstStyle/>
          <a:p>
            <a:r>
              <a:rPr lang="zh-CN" altLang="en-US" dirty="0" smtClean="0">
                <a:latin typeface="Arial" panose="020B0604020202020204" pitchFamily="34" charset="0"/>
                <a:ea typeface="华光黑体_CNKI" panose="02000500000000000000" pitchFamily="2" charset="-122"/>
                <a:cs typeface="Arial" panose="020B0604020202020204" pitchFamily="34" charset="0"/>
              </a:rPr>
              <a:t>降维</a:t>
            </a:r>
            <a:endParaRPr lang="zh-CN" altLang="en-US" dirty="0">
              <a:latin typeface="Arial" panose="020B0604020202020204" pitchFamily="34" charset="0"/>
              <a:ea typeface="华光黑体_CNKI" panose="02000500000000000000" pitchFamily="2" charset="-122"/>
              <a:cs typeface="Arial" panose="020B0604020202020204" pitchFamily="34" charset="0"/>
            </a:endParaRPr>
          </a:p>
        </p:txBody>
      </p:sp>
      <p:sp>
        <p:nvSpPr>
          <p:cNvPr id="56" name="右箭头 55"/>
          <p:cNvSpPr/>
          <p:nvPr/>
        </p:nvSpPr>
        <p:spPr>
          <a:xfrm>
            <a:off x="3721955" y="4495261"/>
            <a:ext cx="235132" cy="129174"/>
          </a:xfrm>
          <a:prstGeom prst="rightArrow">
            <a:avLst/>
          </a:prstGeom>
          <a:solidFill>
            <a:schemeClr val="tx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2750223" y="5309596"/>
            <a:ext cx="2877748" cy="646331"/>
          </a:xfrm>
          <a:prstGeom prst="rect">
            <a:avLst/>
          </a:prstGeom>
          <a:noFill/>
        </p:spPr>
        <p:txBody>
          <a:bodyPr wrap="square" rtlCol="0">
            <a:spAutoFit/>
          </a:bodyPr>
          <a:lstStyle/>
          <a:p>
            <a:r>
              <a:rPr lang="zh-CN" altLang="en-US" dirty="0" smtClean="0">
                <a:latin typeface="Arial" panose="020B0604020202020204" pitchFamily="34" charset="0"/>
                <a:ea typeface="华光黑体_CNKI" panose="02000500000000000000" pitchFamily="2" charset="-122"/>
                <a:cs typeface="Arial" panose="020B0604020202020204" pitchFamily="34" charset="0"/>
              </a:rPr>
              <a:t>以</a:t>
            </a:r>
            <a:r>
              <a:rPr lang="en-US" altLang="zh-CN" dirty="0" smtClean="0">
                <a:latin typeface="Arial" panose="020B0604020202020204" pitchFamily="34" charset="0"/>
                <a:ea typeface="华光黑体_CNKI" panose="02000500000000000000" pitchFamily="2" charset="-122"/>
                <a:cs typeface="Arial" panose="020B0604020202020204" pitchFamily="34" charset="0"/>
              </a:rPr>
              <a:t>RNA-seq</a:t>
            </a:r>
            <a:r>
              <a:rPr lang="zh-CN" altLang="en-US" dirty="0" smtClean="0">
                <a:latin typeface="Arial" panose="020B0604020202020204" pitchFamily="34" charset="0"/>
                <a:ea typeface="华光黑体_CNKI" panose="02000500000000000000" pitchFamily="2" charset="-122"/>
                <a:cs typeface="Arial" panose="020B0604020202020204" pitchFamily="34" charset="0"/>
              </a:rPr>
              <a:t>分析结果作为</a:t>
            </a:r>
            <a:r>
              <a:rPr lang="en-US" altLang="zh-CN" dirty="0" smtClean="0">
                <a:latin typeface="Arial" panose="020B0604020202020204" pitchFamily="34" charset="0"/>
                <a:ea typeface="华光黑体_CNKI" panose="02000500000000000000" pitchFamily="2" charset="-122"/>
                <a:cs typeface="Arial" panose="020B0604020202020204" pitchFamily="34" charset="0"/>
              </a:rPr>
              <a:t>reference</a:t>
            </a:r>
            <a:r>
              <a:rPr lang="zh-CN" altLang="en-US" dirty="0" smtClean="0">
                <a:latin typeface="Arial" panose="020B0604020202020204" pitchFamily="34" charset="0"/>
                <a:ea typeface="华光黑体_CNKI" panose="02000500000000000000" pitchFamily="2" charset="-122"/>
                <a:cs typeface="Arial" panose="020B0604020202020204" pitchFamily="34" charset="0"/>
              </a:rPr>
              <a:t>进行</a:t>
            </a:r>
            <a:r>
              <a:rPr lang="en-US" altLang="zh-CN" dirty="0" smtClean="0">
                <a:latin typeface="Arial" panose="020B0604020202020204" pitchFamily="34" charset="0"/>
                <a:ea typeface="华光黑体_CNKI" panose="02000500000000000000" pitchFamily="2" charset="-122"/>
                <a:cs typeface="Arial" panose="020B0604020202020204" pitchFamily="34" charset="0"/>
              </a:rPr>
              <a:t>projection</a:t>
            </a:r>
            <a:endParaRPr lang="zh-CN" altLang="en-US" dirty="0">
              <a:latin typeface="Arial" panose="020B0604020202020204" pitchFamily="34" charset="0"/>
              <a:ea typeface="华光黑体_CNKI" panose="02000500000000000000" pitchFamily="2" charset="-122"/>
              <a:cs typeface="Arial" panose="020B0604020202020204" pitchFamily="34" charset="0"/>
            </a:endParaRPr>
          </a:p>
        </p:txBody>
      </p:sp>
      <p:sp>
        <p:nvSpPr>
          <p:cNvPr id="58" name="文本框 57"/>
          <p:cNvSpPr txBox="1"/>
          <p:nvPr/>
        </p:nvSpPr>
        <p:spPr>
          <a:xfrm>
            <a:off x="4105135" y="4375182"/>
            <a:ext cx="670561" cy="369332"/>
          </a:xfrm>
          <a:prstGeom prst="rect">
            <a:avLst/>
          </a:prstGeom>
          <a:noFill/>
        </p:spPr>
        <p:txBody>
          <a:bodyPr wrap="square" rtlCol="0">
            <a:spAutoFit/>
          </a:bodyPr>
          <a:lstStyle/>
          <a:p>
            <a:r>
              <a:rPr lang="zh-CN" altLang="en-US" dirty="0">
                <a:latin typeface="Arial" panose="020B0604020202020204" pitchFamily="34" charset="0"/>
                <a:ea typeface="华光黑体_CNKI" panose="02000500000000000000" pitchFamily="2" charset="-122"/>
                <a:cs typeface="Arial" panose="020B0604020202020204" pitchFamily="34" charset="0"/>
              </a:rPr>
              <a:t>分群</a:t>
            </a:r>
            <a:endParaRPr lang="zh-CN" altLang="en-US" dirty="0">
              <a:latin typeface="Arial" panose="020B0604020202020204" pitchFamily="34" charset="0"/>
              <a:ea typeface="华光黑体_CNKI" panose="02000500000000000000" pitchFamily="2" charset="-122"/>
              <a:cs typeface="Arial" panose="020B0604020202020204" pitchFamily="34" charset="0"/>
            </a:endParaRPr>
          </a:p>
        </p:txBody>
      </p:sp>
      <p:sp>
        <p:nvSpPr>
          <p:cNvPr id="59" name="右箭头 58"/>
          <p:cNvSpPr/>
          <p:nvPr/>
        </p:nvSpPr>
        <p:spPr>
          <a:xfrm>
            <a:off x="5392839" y="4896921"/>
            <a:ext cx="235132" cy="129174"/>
          </a:xfrm>
          <a:prstGeom prst="rightArrow">
            <a:avLst/>
          </a:prstGeom>
          <a:solidFill>
            <a:schemeClr val="tx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5821414" y="4768654"/>
            <a:ext cx="2087156" cy="369332"/>
          </a:xfrm>
          <a:prstGeom prst="rect">
            <a:avLst/>
          </a:prstGeom>
          <a:noFill/>
        </p:spPr>
        <p:txBody>
          <a:bodyPr wrap="square" rtlCol="0">
            <a:spAutoFit/>
          </a:bodyPr>
          <a:lstStyle/>
          <a:p>
            <a:r>
              <a:rPr lang="zh-CN" altLang="en-US" dirty="0" smtClean="0">
                <a:latin typeface="Arial" panose="020B0604020202020204" pitchFamily="34" charset="0"/>
                <a:ea typeface="华光黑体_CNKI" panose="02000500000000000000" pitchFamily="2" charset="-122"/>
                <a:cs typeface="Arial" panose="020B0604020202020204" pitchFamily="34" charset="0"/>
              </a:rPr>
              <a:t>整合的可视化结果</a:t>
            </a:r>
            <a:endParaRPr lang="zh-CN" altLang="en-US" dirty="0">
              <a:latin typeface="Arial" panose="020B0604020202020204" pitchFamily="34" charset="0"/>
              <a:ea typeface="华光黑体_CNKI" panose="02000500000000000000" pitchFamily="2" charset="-122"/>
              <a:cs typeface="Arial" panose="020B0604020202020204" pitchFamily="34" charset="0"/>
            </a:endParaRPr>
          </a:p>
        </p:txBody>
      </p:sp>
      <p:sp>
        <p:nvSpPr>
          <p:cNvPr id="62" name="右箭头 61"/>
          <p:cNvSpPr/>
          <p:nvPr/>
        </p:nvSpPr>
        <p:spPr>
          <a:xfrm rot="5400000">
            <a:off x="4322849" y="4955833"/>
            <a:ext cx="235132" cy="129174"/>
          </a:xfrm>
          <a:prstGeom prst="rightArrow">
            <a:avLst/>
          </a:prstGeom>
          <a:solidFill>
            <a:schemeClr val="tx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915179" y="1219122"/>
            <a:ext cx="4843381" cy="222082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2623469" y="1069899"/>
            <a:ext cx="1637213" cy="369332"/>
          </a:xfrm>
          <a:prstGeom prst="rect">
            <a:avLst/>
          </a:prstGeom>
          <a:solidFill>
            <a:schemeClr val="bg1"/>
          </a:solidFill>
        </p:spPr>
        <p:txBody>
          <a:bodyPr wrap="square" rtlCol="0">
            <a:spAutoFit/>
          </a:bodyPr>
          <a:lstStyle/>
          <a:p>
            <a:pPr marL="285750" indent="-285750">
              <a:buFont typeface="Wingdings" panose="05000000000000000000" pitchFamily="2" charset="2"/>
              <a:buChar char="l"/>
            </a:pPr>
            <a:r>
              <a:rPr lang="zh-CN" altLang="en-US" dirty="0" smtClean="0">
                <a:latin typeface="华光黑体_CNKI" panose="02000500000000000000" pitchFamily="2" charset="-122"/>
                <a:ea typeface="华光黑体_CNKI" panose="02000500000000000000" pitchFamily="2" charset="-122"/>
              </a:rPr>
              <a:t>解析策略</a:t>
            </a:r>
            <a:r>
              <a:rPr lang="en-US" altLang="zh-CN" dirty="0" smtClean="0">
                <a:latin typeface="华光黑体_CNKI" panose="02000500000000000000" pitchFamily="2" charset="-122"/>
                <a:ea typeface="华光黑体_CNKI" panose="02000500000000000000" pitchFamily="2" charset="-122"/>
              </a:rPr>
              <a:t>1</a:t>
            </a:r>
            <a:endParaRPr lang="zh-CN" altLang="en-US" dirty="0">
              <a:latin typeface="华光黑体_CNKI" panose="02000500000000000000" pitchFamily="2" charset="-122"/>
              <a:ea typeface="华光黑体_CNKI" panose="02000500000000000000" pitchFamily="2" charset="-122"/>
            </a:endParaRPr>
          </a:p>
        </p:txBody>
      </p:sp>
      <p:sp>
        <p:nvSpPr>
          <p:cNvPr id="65" name="矩形 64"/>
          <p:cNvSpPr/>
          <p:nvPr/>
        </p:nvSpPr>
        <p:spPr>
          <a:xfrm>
            <a:off x="6190341" y="1220550"/>
            <a:ext cx="4640220" cy="221939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7691844" y="1006386"/>
            <a:ext cx="1637213" cy="369332"/>
          </a:xfrm>
          <a:prstGeom prst="rect">
            <a:avLst/>
          </a:prstGeom>
          <a:solidFill>
            <a:schemeClr val="bg1"/>
          </a:solidFill>
        </p:spPr>
        <p:txBody>
          <a:bodyPr wrap="square" rtlCol="0">
            <a:spAutoFit/>
          </a:bodyPr>
          <a:lstStyle>
            <a:defPPr>
              <a:defRPr lang="zh-CN"/>
            </a:defPPr>
            <a:lvl1pPr marL="285750" indent="-285750">
              <a:buFont typeface="Wingdings" panose="05000000000000000000" pitchFamily="2" charset="2"/>
              <a:buChar char="l"/>
              <a:defRPr>
                <a:latin typeface="华光黑体_CNKI" panose="02000500000000000000" pitchFamily="2" charset="-122"/>
                <a:ea typeface="华光黑体_CNKI" panose="02000500000000000000" pitchFamily="2" charset="-122"/>
              </a:defRPr>
            </a:lvl1pPr>
          </a:lstStyle>
          <a:p>
            <a:r>
              <a:rPr lang="zh-CN" altLang="en-US" dirty="0"/>
              <a:t>解析策略</a:t>
            </a:r>
            <a:r>
              <a:rPr lang="en-US" altLang="zh-CN" dirty="0"/>
              <a:t>2</a:t>
            </a:r>
            <a:endParaRPr lang="zh-CN" altLang="en-US" dirty="0"/>
          </a:p>
        </p:txBody>
      </p:sp>
      <p:sp>
        <p:nvSpPr>
          <p:cNvPr id="67" name="矩形 66"/>
          <p:cNvSpPr/>
          <p:nvPr/>
        </p:nvSpPr>
        <p:spPr>
          <a:xfrm>
            <a:off x="891669" y="4041948"/>
            <a:ext cx="7016901" cy="221939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3621808" y="3834240"/>
            <a:ext cx="1637213" cy="369332"/>
          </a:xfrm>
          <a:prstGeom prst="rect">
            <a:avLst/>
          </a:prstGeom>
          <a:solidFill>
            <a:schemeClr val="bg1"/>
          </a:solidFill>
        </p:spPr>
        <p:txBody>
          <a:bodyPr wrap="square" rtlCol="0">
            <a:spAutoFit/>
          </a:bodyPr>
          <a:lstStyle>
            <a:defPPr>
              <a:defRPr lang="zh-CN"/>
            </a:defPPr>
            <a:lvl1pPr marL="285750" indent="-285750">
              <a:buFont typeface="Wingdings" panose="05000000000000000000" pitchFamily="2" charset="2"/>
              <a:buChar char="l"/>
              <a:defRPr>
                <a:latin typeface="华光黑体_CNKI" panose="02000500000000000000" pitchFamily="2" charset="-122"/>
                <a:ea typeface="华光黑体_CNKI" panose="02000500000000000000" pitchFamily="2" charset="-122"/>
              </a:defRPr>
            </a:lvl1pPr>
          </a:lstStyle>
          <a:p>
            <a:r>
              <a:rPr lang="zh-CN" altLang="en-US" dirty="0"/>
              <a:t>解析策略</a:t>
            </a:r>
            <a:r>
              <a:rPr lang="en-US" altLang="zh-CN" dirty="0"/>
              <a:t>3</a:t>
            </a:r>
            <a:endParaRPr lang="zh-CN" altLang="en-US" dirty="0"/>
          </a:p>
        </p:txBody>
      </p:sp>
    </p:spTree>
    <p:extLst>
      <p:ext uri="{BB962C8B-B14F-4D97-AF65-F5344CB8AC3E}">
        <p14:creationId xmlns:p14="http://schemas.microsoft.com/office/powerpoint/2010/main" val="30588869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156542" y="6459363"/>
            <a:ext cx="2297092" cy="307777"/>
          </a:xfrm>
          <a:prstGeom prst="rect">
            <a:avLst/>
          </a:prstGeom>
        </p:spPr>
        <p:txBody>
          <a:bodyPr wrap="square">
            <a:spAutoFit/>
          </a:bodyPr>
          <a:lstStyle/>
          <a:p>
            <a:r>
              <a:rPr lang="en-US" altLang="zh-CN" sz="1400" dirty="0" smtClean="0">
                <a:solidFill>
                  <a:srgbClr val="212121"/>
                </a:solidFill>
                <a:latin typeface="Calibri" panose="020F0502020204030204" pitchFamily="34" charset="0"/>
                <a:ea typeface="Arial" charset="0"/>
                <a:cs typeface="Calibri" panose="020F0502020204030204" pitchFamily="34" charset="0"/>
              </a:rPr>
              <a:t>Sai Ma et al.</a:t>
            </a:r>
            <a:r>
              <a:rPr lang="zh-CN" altLang="en-US" sz="1400" dirty="0" smtClean="0">
                <a:solidFill>
                  <a:srgbClr val="212121"/>
                </a:solidFill>
                <a:latin typeface="Calibri" panose="020F0502020204030204" pitchFamily="34" charset="0"/>
                <a:ea typeface="Arial" charset="0"/>
                <a:cs typeface="Calibri" panose="020F0502020204030204" pitchFamily="34" charset="0"/>
              </a:rPr>
              <a:t> </a:t>
            </a:r>
            <a:r>
              <a:rPr lang="en-US" altLang="zh-CN" sz="1400" dirty="0" smtClean="0">
                <a:solidFill>
                  <a:srgbClr val="212121"/>
                </a:solidFill>
                <a:latin typeface="Calibri" panose="020F0502020204030204" pitchFamily="34" charset="0"/>
                <a:ea typeface="Arial" charset="0"/>
                <a:cs typeface="Calibri" panose="020F0502020204030204" pitchFamily="34" charset="0"/>
              </a:rPr>
              <a:t>Cell,</a:t>
            </a:r>
            <a:r>
              <a:rPr lang="zh-CN" altLang="en-US" sz="1400" dirty="0" smtClean="0">
                <a:solidFill>
                  <a:srgbClr val="212121"/>
                </a:solidFill>
                <a:latin typeface="Calibri" panose="020F0502020204030204" pitchFamily="34" charset="0"/>
                <a:ea typeface="Arial" charset="0"/>
                <a:cs typeface="Calibri" panose="020F0502020204030204" pitchFamily="34" charset="0"/>
              </a:rPr>
              <a:t> </a:t>
            </a:r>
            <a:r>
              <a:rPr lang="en-US" altLang="zh-CN" sz="1400" dirty="0" smtClean="0">
                <a:solidFill>
                  <a:srgbClr val="212121"/>
                </a:solidFill>
                <a:latin typeface="Calibri" panose="020F0502020204030204" pitchFamily="34" charset="0"/>
                <a:ea typeface="Arial" charset="0"/>
                <a:cs typeface="Calibri" panose="020F0502020204030204" pitchFamily="34" charset="0"/>
              </a:rPr>
              <a:t>2020.</a:t>
            </a:r>
            <a:endParaRPr lang="en-US" altLang="zh-CN" sz="1400" dirty="0">
              <a:solidFill>
                <a:srgbClr val="212121"/>
              </a:solidFill>
              <a:latin typeface="Calibri" panose="020F0502020204030204" pitchFamily="34" charset="0"/>
              <a:ea typeface="Arial" charset="0"/>
              <a:cs typeface="Calibri" panose="020F0502020204030204" pitchFamily="34" charset="0"/>
            </a:endParaRPr>
          </a:p>
        </p:txBody>
      </p:sp>
      <p:sp>
        <p:nvSpPr>
          <p:cNvPr id="45" name="文本框 44"/>
          <p:cNvSpPr txBox="1"/>
          <p:nvPr/>
        </p:nvSpPr>
        <p:spPr>
          <a:xfrm>
            <a:off x="2114324" y="201327"/>
            <a:ext cx="9306560"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smtClean="0">
                <a:latin typeface="Arial" panose="020B0604020202020204" pitchFamily="34" charset="0"/>
                <a:cs typeface="Arial" panose="020B0604020202020204" pitchFamily="34" charset="0"/>
              </a:rPr>
              <a:t>Chromatin </a:t>
            </a:r>
            <a:r>
              <a:rPr lang="en-US" altLang="zh-CN" sz="2000" dirty="0">
                <a:latin typeface="Arial" panose="020B0604020202020204" pitchFamily="34" charset="0"/>
                <a:cs typeface="Arial" panose="020B0604020202020204" pitchFamily="34" charset="0"/>
              </a:rPr>
              <a:t>accessibility lineage-priming predicts cell </a:t>
            </a:r>
            <a:r>
              <a:rPr lang="en-US" altLang="zh-CN" sz="2000" dirty="0" smtClean="0">
                <a:latin typeface="Arial" panose="020B0604020202020204" pitchFamily="34" charset="0"/>
                <a:cs typeface="Arial" panose="020B0604020202020204" pitchFamily="34" charset="0"/>
              </a:rPr>
              <a:t>fate decisions.</a:t>
            </a:r>
            <a:endParaRPr lang="zh-CN" altLang="en-US" sz="2000" dirty="0">
              <a:latin typeface="Arial" panose="020B0604020202020204" pitchFamily="34" charset="0"/>
              <a:cs typeface="Arial" panose="020B0604020202020204" pitchFamily="34" charset="0"/>
            </a:endParaRPr>
          </a:p>
        </p:txBody>
      </p:sp>
      <p:pic>
        <p:nvPicPr>
          <p:cNvPr id="46" name="图片 45"/>
          <p:cNvPicPr>
            <a:picLocks noChangeAspect="1"/>
          </p:cNvPicPr>
          <p:nvPr/>
        </p:nvPicPr>
        <p:blipFill>
          <a:blip r:embed="rId2"/>
          <a:stretch>
            <a:fillRect/>
          </a:stretch>
        </p:blipFill>
        <p:spPr>
          <a:xfrm>
            <a:off x="812675" y="601436"/>
            <a:ext cx="10525069" cy="5433603"/>
          </a:xfrm>
          <a:prstGeom prst="rect">
            <a:avLst/>
          </a:prstGeom>
        </p:spPr>
      </p:pic>
      <p:sp>
        <p:nvSpPr>
          <p:cNvPr id="47" name="文本框 46"/>
          <p:cNvSpPr txBox="1"/>
          <p:nvPr/>
        </p:nvSpPr>
        <p:spPr>
          <a:xfrm>
            <a:off x="937818" y="6120809"/>
            <a:ext cx="7319495" cy="338554"/>
          </a:xfrm>
          <a:prstGeom prst="rect">
            <a:avLst/>
          </a:prstGeom>
          <a:noFill/>
        </p:spPr>
        <p:txBody>
          <a:bodyPr wrap="square" rtlCol="0" anchor="t">
            <a:spAutoFit/>
          </a:bodyPr>
          <a:lstStyle/>
          <a:p>
            <a:r>
              <a:rPr lang="zh-CN" altLang="en-US" sz="1600" dirty="0" smtClean="0">
                <a:latin typeface="华光黑体_CNKI" panose="02000500000000000000" pitchFamily="2" charset="-122"/>
                <a:ea typeface="华光黑体_CNKI" panose="02000500000000000000" pitchFamily="2" charset="-122"/>
                <a:cs typeface="Arial" panose="020B0604020202020204" pitchFamily="34" charset="0"/>
                <a:sym typeface="+mn-ea"/>
              </a:rPr>
              <a:t>注</a:t>
            </a:r>
            <a:r>
              <a:rPr lang="zh-CN" altLang="en-US" sz="1600" dirty="0" smtClean="0">
                <a:latin typeface="华光黑体_CNKI" panose="02000500000000000000" pitchFamily="2" charset="-122"/>
                <a:ea typeface="华光黑体_CNKI" panose="02000500000000000000" pitchFamily="2" charset="-122"/>
                <a:cs typeface="Arial" panose="020B0604020202020204" pitchFamily="34" charset="0"/>
                <a:sym typeface="+mn-ea"/>
              </a:rPr>
              <a:t>：</a:t>
            </a:r>
            <a:r>
              <a:rPr lang="en-US" altLang="zh-CN" sz="1600" dirty="0" smtClean="0">
                <a:latin typeface="华光黑体_CNKI" panose="02000500000000000000" pitchFamily="2" charset="-122"/>
                <a:ea typeface="华光黑体_CNKI" panose="02000500000000000000" pitchFamily="2" charset="-122"/>
                <a:cs typeface="Arial" panose="020B0604020202020204" pitchFamily="34" charset="0"/>
                <a:sym typeface="+mn-ea"/>
              </a:rPr>
              <a:t>SHARE-seq</a:t>
            </a:r>
            <a:r>
              <a:rPr lang="zh-CN" altLang="en-US" sz="1600" dirty="0" smtClean="0">
                <a:latin typeface="华光黑体_CNKI" panose="02000500000000000000" pitchFamily="2" charset="-122"/>
                <a:ea typeface="华光黑体_CNKI" panose="02000500000000000000" pitchFamily="2" charset="-122"/>
                <a:cs typeface="Arial" panose="020B0604020202020204" pitchFamily="34" charset="0"/>
                <a:sym typeface="+mn-ea"/>
              </a:rPr>
              <a:t>可以同时对单个细胞进行</a:t>
            </a:r>
            <a:r>
              <a:rPr lang="en-US" altLang="zh-CN" sz="1600" dirty="0" smtClean="0">
                <a:latin typeface="华光黑体_CNKI" panose="02000500000000000000" pitchFamily="2" charset="-122"/>
                <a:ea typeface="华光黑体_CNKI" panose="02000500000000000000" pitchFamily="2" charset="-122"/>
                <a:cs typeface="Arial" panose="020B0604020202020204" pitchFamily="34" charset="0"/>
                <a:sym typeface="+mn-ea"/>
              </a:rPr>
              <a:t>RNA</a:t>
            </a:r>
            <a:r>
              <a:rPr lang="zh-CN" altLang="en-US" sz="1600" dirty="0" smtClean="0">
                <a:latin typeface="华光黑体_CNKI" panose="02000500000000000000" pitchFamily="2" charset="-122"/>
                <a:ea typeface="华光黑体_CNKI" panose="02000500000000000000" pitchFamily="2" charset="-122"/>
                <a:cs typeface="Arial" panose="020B0604020202020204" pitchFamily="34" charset="0"/>
                <a:sym typeface="+mn-ea"/>
              </a:rPr>
              <a:t>和</a:t>
            </a:r>
            <a:r>
              <a:rPr lang="en-US" altLang="zh-CN" sz="1600" dirty="0" smtClean="0">
                <a:latin typeface="华光黑体_CNKI" panose="02000500000000000000" pitchFamily="2" charset="-122"/>
                <a:ea typeface="华光黑体_CNKI" panose="02000500000000000000" pitchFamily="2" charset="-122"/>
                <a:cs typeface="Arial" panose="020B0604020202020204" pitchFamily="34" charset="0"/>
                <a:sym typeface="+mn-ea"/>
              </a:rPr>
              <a:t>ATAC</a:t>
            </a:r>
            <a:r>
              <a:rPr lang="zh-CN" altLang="en-US" sz="1600" dirty="0" smtClean="0">
                <a:latin typeface="华光黑体_CNKI" panose="02000500000000000000" pitchFamily="2" charset="-122"/>
                <a:ea typeface="华光黑体_CNKI" panose="02000500000000000000" pitchFamily="2" charset="-122"/>
                <a:cs typeface="Arial" panose="020B0604020202020204" pitchFamily="34" charset="0"/>
                <a:sym typeface="+mn-ea"/>
              </a:rPr>
              <a:t>联合测序</a:t>
            </a:r>
            <a:endParaRPr lang="zh-CN" altLang="en-US" sz="1600" dirty="0">
              <a:latin typeface="华光黑体_CNKI" panose="02000500000000000000" pitchFamily="2" charset="-122"/>
              <a:ea typeface="华光黑体_CNKI" panose="02000500000000000000" pitchFamily="2" charset="-122"/>
              <a:cs typeface="Arial" panose="020B0604020202020204" pitchFamily="34" charset="0"/>
            </a:endParaRPr>
          </a:p>
        </p:txBody>
      </p:sp>
    </p:spTree>
    <p:extLst>
      <p:ext uri="{BB962C8B-B14F-4D97-AF65-F5344CB8AC3E}">
        <p14:creationId xmlns:p14="http://schemas.microsoft.com/office/powerpoint/2010/main" val="5863413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54159" y="1687294"/>
            <a:ext cx="1337226" cy="646331"/>
          </a:xfrm>
          <a:prstGeom prst="rect">
            <a:avLst/>
          </a:prstGeom>
        </p:spPr>
        <p:txBody>
          <a:bodyPr wrap="none">
            <a:spAutoFit/>
          </a:bodyPr>
          <a:lstStyle/>
          <a:p>
            <a:r>
              <a:rPr lang="zh-CN" altLang="en-US" sz="3600" b="1" dirty="0" smtClean="0">
                <a:latin typeface="华光楷体二_CNKI" panose="02000500000000000000" pitchFamily="2" charset="-122"/>
                <a:ea typeface="华光楷体二_CNKI" panose="02000500000000000000" pitchFamily="2" charset="-122"/>
                <a:cs typeface="Arial" panose="020B0604020202020204" pitchFamily="34" charset="0"/>
              </a:rPr>
              <a:t>讨论</a:t>
            </a:r>
            <a:r>
              <a:rPr lang="en-US" altLang="zh-CN" sz="3600" b="1" dirty="0" smtClean="0">
                <a:latin typeface="华光楷体二_CNKI" panose="02000500000000000000" pitchFamily="2" charset="-122"/>
                <a:ea typeface="华光楷体二_CNKI" panose="02000500000000000000" pitchFamily="2" charset="-122"/>
                <a:cs typeface="Arial" panose="020B0604020202020204" pitchFamily="34" charset="0"/>
              </a:rPr>
              <a:t>2</a:t>
            </a:r>
            <a:endParaRPr lang="zh-CN" altLang="en-US" sz="3600" b="1" dirty="0">
              <a:latin typeface="华光楷体二_CNKI" panose="02000500000000000000" pitchFamily="2" charset="-122"/>
              <a:ea typeface="华光楷体二_CNKI" panose="02000500000000000000" pitchFamily="2" charset="-122"/>
              <a:cs typeface="Arial" panose="020B0604020202020204" pitchFamily="34" charset="0"/>
            </a:endParaRPr>
          </a:p>
        </p:txBody>
      </p:sp>
      <p:cxnSp>
        <p:nvCxnSpPr>
          <p:cNvPr id="5" name="直接连接符 4"/>
          <p:cNvCxnSpPr/>
          <p:nvPr/>
        </p:nvCxnSpPr>
        <p:spPr>
          <a:xfrm>
            <a:off x="828674" y="2333625"/>
            <a:ext cx="1087755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8289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9925" y="40017"/>
            <a:ext cx="11064240" cy="460375"/>
          </a:xfrm>
          <a:prstGeom prst="rect">
            <a:avLst/>
          </a:prstGeom>
        </p:spPr>
        <p:txBody>
          <a:bodyPr wrap="square">
            <a:spAutoFit/>
          </a:bodyPr>
          <a:lstStyle/>
          <a:p>
            <a:r>
              <a:rPr lang="en-US" altLang="zh-CN" sz="2400" b="1" dirty="0" smtClean="0">
                <a:solidFill>
                  <a:srgbClr val="002060"/>
                </a:solidFill>
                <a:latin typeface="Arial" panose="020B0604020202020204" pitchFamily="34" charset="0"/>
                <a:ea typeface="华光黑体_CNKI" panose="02000500000000000000" pitchFamily="2" charset="-122"/>
                <a:cs typeface="Arial" panose="020B0604020202020204" pitchFamily="34" charset="0"/>
              </a:rPr>
              <a:t>scART</a:t>
            </a:r>
            <a:r>
              <a:rPr lang="zh-CN" altLang="en-US" sz="2400" b="1" dirty="0" smtClean="0">
                <a:solidFill>
                  <a:srgbClr val="002060"/>
                </a:solidFill>
                <a:latin typeface="Arial" panose="020B0604020202020204" pitchFamily="34" charset="0"/>
                <a:ea typeface="华光黑体_CNKI" panose="02000500000000000000" pitchFamily="2" charset="-122"/>
                <a:cs typeface="Arial" panose="020B0604020202020204" pitchFamily="34" charset="0"/>
              </a:rPr>
              <a:t>实现流程</a:t>
            </a:r>
            <a:endParaRPr lang="en-US" altLang="zh-CN" sz="2400" b="1" dirty="0">
              <a:solidFill>
                <a:srgbClr val="002060"/>
              </a:solidFill>
              <a:latin typeface="Arial" panose="020B0604020202020204" pitchFamily="34" charset="0"/>
              <a:ea typeface="华光黑体_CNKI" panose="02000500000000000000" pitchFamily="2" charset="-122"/>
              <a:cs typeface="Arial" panose="020B0604020202020204" pitchFamily="34" charset="0"/>
            </a:endParaRPr>
          </a:p>
        </p:txBody>
      </p:sp>
      <p:sp>
        <p:nvSpPr>
          <p:cNvPr id="5" name="直角三角形 4"/>
          <p:cNvSpPr/>
          <p:nvPr/>
        </p:nvSpPr>
        <p:spPr>
          <a:xfrm>
            <a:off x="0" y="541092"/>
            <a:ext cx="5869577" cy="87085"/>
          </a:xfrm>
          <a:prstGeom prst="r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a:stretch>
            <a:fillRect/>
          </a:stretch>
        </p:blipFill>
        <p:spPr>
          <a:xfrm>
            <a:off x="1770128" y="732405"/>
            <a:ext cx="4351682" cy="621669"/>
          </a:xfrm>
          <a:prstGeom prst="rect">
            <a:avLst/>
          </a:prstGeom>
        </p:spPr>
      </p:pic>
      <p:pic>
        <p:nvPicPr>
          <p:cNvPr id="10" name="图片 9"/>
          <p:cNvPicPr>
            <a:picLocks noChangeAspect="1"/>
          </p:cNvPicPr>
          <p:nvPr/>
        </p:nvPicPr>
        <p:blipFill>
          <a:blip r:embed="rId4"/>
          <a:stretch>
            <a:fillRect/>
          </a:stretch>
        </p:blipFill>
        <p:spPr>
          <a:xfrm>
            <a:off x="2701040" y="1729133"/>
            <a:ext cx="2398911" cy="555845"/>
          </a:xfrm>
          <a:prstGeom prst="rect">
            <a:avLst/>
          </a:prstGeom>
        </p:spPr>
      </p:pic>
      <p:pic>
        <p:nvPicPr>
          <p:cNvPr id="11" name="图片 10"/>
          <p:cNvPicPr>
            <a:picLocks noChangeAspect="1"/>
          </p:cNvPicPr>
          <p:nvPr/>
        </p:nvPicPr>
        <p:blipFill>
          <a:blip r:embed="rId5"/>
          <a:stretch>
            <a:fillRect/>
          </a:stretch>
        </p:blipFill>
        <p:spPr>
          <a:xfrm>
            <a:off x="2628032" y="2672173"/>
            <a:ext cx="2486676" cy="680179"/>
          </a:xfrm>
          <a:prstGeom prst="rect">
            <a:avLst/>
          </a:prstGeom>
        </p:spPr>
      </p:pic>
      <p:pic>
        <p:nvPicPr>
          <p:cNvPr id="13" name="图片 12"/>
          <p:cNvPicPr>
            <a:picLocks noChangeAspect="1"/>
          </p:cNvPicPr>
          <p:nvPr/>
        </p:nvPicPr>
        <p:blipFill>
          <a:blip r:embed="rId6"/>
          <a:stretch>
            <a:fillRect/>
          </a:stretch>
        </p:blipFill>
        <p:spPr>
          <a:xfrm>
            <a:off x="2233752" y="4691681"/>
            <a:ext cx="3196112" cy="577787"/>
          </a:xfrm>
          <a:prstGeom prst="rect">
            <a:avLst/>
          </a:prstGeom>
        </p:spPr>
      </p:pic>
      <p:pic>
        <p:nvPicPr>
          <p:cNvPr id="17" name="图片 16"/>
          <p:cNvPicPr>
            <a:picLocks noChangeAspect="1"/>
          </p:cNvPicPr>
          <p:nvPr/>
        </p:nvPicPr>
        <p:blipFill>
          <a:blip r:embed="rId7"/>
          <a:stretch>
            <a:fillRect/>
          </a:stretch>
        </p:blipFill>
        <p:spPr>
          <a:xfrm>
            <a:off x="2398865" y="5633748"/>
            <a:ext cx="2932815" cy="614355"/>
          </a:xfrm>
          <a:prstGeom prst="rect">
            <a:avLst/>
          </a:prstGeom>
        </p:spPr>
      </p:pic>
      <p:sp>
        <p:nvSpPr>
          <p:cNvPr id="18" name="下箭头 17"/>
          <p:cNvSpPr/>
          <p:nvPr/>
        </p:nvSpPr>
        <p:spPr>
          <a:xfrm>
            <a:off x="3741480" y="1422262"/>
            <a:ext cx="146018" cy="27669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18"/>
          <p:cNvSpPr/>
          <p:nvPr/>
        </p:nvSpPr>
        <p:spPr>
          <a:xfrm>
            <a:off x="3741481" y="2340892"/>
            <a:ext cx="146018" cy="27669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a:off x="3741481" y="3358113"/>
            <a:ext cx="146018" cy="27669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20"/>
          <p:cNvSpPr/>
          <p:nvPr/>
        </p:nvSpPr>
        <p:spPr>
          <a:xfrm>
            <a:off x="3741481" y="4344950"/>
            <a:ext cx="146018" cy="27669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下箭头 21"/>
          <p:cNvSpPr/>
          <p:nvPr/>
        </p:nvSpPr>
        <p:spPr>
          <a:xfrm>
            <a:off x="3776375" y="5307955"/>
            <a:ext cx="146018" cy="27669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a:blip r:embed="rId8"/>
          <a:stretch>
            <a:fillRect/>
          </a:stretch>
        </p:blipFill>
        <p:spPr>
          <a:xfrm>
            <a:off x="2466975" y="3660206"/>
            <a:ext cx="2774073" cy="626650"/>
          </a:xfrm>
          <a:prstGeom prst="rect">
            <a:avLst/>
          </a:prstGeom>
        </p:spPr>
      </p:pic>
      <p:pic>
        <p:nvPicPr>
          <p:cNvPr id="6" name="图片 5"/>
          <p:cNvPicPr>
            <a:picLocks noChangeAspect="1"/>
          </p:cNvPicPr>
          <p:nvPr/>
        </p:nvPicPr>
        <p:blipFill>
          <a:blip r:embed="rId9"/>
          <a:stretch>
            <a:fillRect/>
          </a:stretch>
        </p:blipFill>
        <p:spPr>
          <a:xfrm>
            <a:off x="6122035" y="641985"/>
            <a:ext cx="5656580" cy="1698625"/>
          </a:xfrm>
          <a:prstGeom prst="rect">
            <a:avLst/>
          </a:prstGeom>
        </p:spPr>
      </p:pic>
      <p:pic>
        <p:nvPicPr>
          <p:cNvPr id="7" name="图片 6"/>
          <p:cNvPicPr>
            <a:picLocks noChangeAspect="1"/>
          </p:cNvPicPr>
          <p:nvPr/>
        </p:nvPicPr>
        <p:blipFill>
          <a:blip r:embed="rId10"/>
          <a:stretch>
            <a:fillRect/>
          </a:stretch>
        </p:blipFill>
        <p:spPr>
          <a:xfrm>
            <a:off x="440690" y="1390650"/>
            <a:ext cx="2187575" cy="1714500"/>
          </a:xfrm>
          <a:prstGeom prst="rect">
            <a:avLst/>
          </a:prstGeom>
        </p:spPr>
      </p:pic>
      <p:pic>
        <p:nvPicPr>
          <p:cNvPr id="12" name="图片 11"/>
          <p:cNvPicPr>
            <a:picLocks noChangeAspect="1"/>
          </p:cNvPicPr>
          <p:nvPr/>
        </p:nvPicPr>
        <p:blipFill>
          <a:blip r:embed="rId11"/>
          <a:stretch>
            <a:fillRect/>
          </a:stretch>
        </p:blipFill>
        <p:spPr>
          <a:xfrm>
            <a:off x="177800" y="3093720"/>
            <a:ext cx="2289175" cy="1602105"/>
          </a:xfrm>
          <a:prstGeom prst="rect">
            <a:avLst/>
          </a:prstGeom>
        </p:spPr>
      </p:pic>
      <p:pic>
        <p:nvPicPr>
          <p:cNvPr id="15" name="图片 14"/>
          <p:cNvPicPr>
            <a:picLocks noChangeAspect="1"/>
          </p:cNvPicPr>
          <p:nvPr/>
        </p:nvPicPr>
        <p:blipFill>
          <a:blip r:embed="rId12"/>
          <a:stretch>
            <a:fillRect/>
          </a:stretch>
        </p:blipFill>
        <p:spPr>
          <a:xfrm>
            <a:off x="5331658" y="2431030"/>
            <a:ext cx="3080385" cy="2488565"/>
          </a:xfrm>
          <a:prstGeom prst="rect">
            <a:avLst/>
          </a:prstGeom>
        </p:spPr>
      </p:pic>
      <p:pic>
        <p:nvPicPr>
          <p:cNvPr id="16" name="图片 15"/>
          <p:cNvPicPr>
            <a:picLocks noChangeAspect="1"/>
          </p:cNvPicPr>
          <p:nvPr/>
        </p:nvPicPr>
        <p:blipFill>
          <a:blip r:embed="rId13"/>
          <a:stretch>
            <a:fillRect/>
          </a:stretch>
        </p:blipFill>
        <p:spPr>
          <a:xfrm>
            <a:off x="8629015" y="3050540"/>
            <a:ext cx="2806700" cy="342328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a:off x="0" y="555312"/>
            <a:ext cx="5869577" cy="87085"/>
          </a:xfrm>
          <a:prstGeom prst="r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华光黑体_CNKI" panose="02000500000000000000" pitchFamily="2" charset="-122"/>
              <a:cs typeface="Arial" panose="020B0604020202020204" pitchFamily="34" charset="0"/>
            </a:endParaRPr>
          </a:p>
        </p:txBody>
      </p:sp>
      <p:sp>
        <p:nvSpPr>
          <p:cNvPr id="5" name="矩形 4"/>
          <p:cNvSpPr/>
          <p:nvPr/>
        </p:nvSpPr>
        <p:spPr>
          <a:xfrm>
            <a:off x="98375" y="65604"/>
            <a:ext cx="12610628" cy="461665"/>
          </a:xfrm>
          <a:prstGeom prst="rect">
            <a:avLst/>
          </a:prstGeom>
        </p:spPr>
        <p:txBody>
          <a:bodyPr wrap="square">
            <a:spAutoFit/>
          </a:bodyPr>
          <a:lstStyle/>
          <a:p>
            <a:r>
              <a:rPr lang="zh-CN" altLang="en-US" sz="2400" b="1" dirty="0" smtClean="0">
                <a:solidFill>
                  <a:srgbClr val="002060"/>
                </a:solidFill>
                <a:latin typeface="Arial" panose="020B0604020202020204" pitchFamily="34" charset="0"/>
                <a:ea typeface="华光黑体_CNKI" panose="02000500000000000000" pitchFamily="2" charset="-122"/>
                <a:cs typeface="Arial" panose="020B0604020202020204" pitchFamily="34" charset="0"/>
              </a:rPr>
              <a:t>策略</a:t>
            </a:r>
            <a:r>
              <a:rPr lang="en-US" altLang="zh-CN" sz="2400" b="1" dirty="0" smtClean="0">
                <a:solidFill>
                  <a:srgbClr val="002060"/>
                </a:solidFill>
                <a:latin typeface="Arial" panose="020B0604020202020204" pitchFamily="34" charset="0"/>
                <a:ea typeface="华光黑体_CNKI" panose="02000500000000000000" pitchFamily="2" charset="-122"/>
                <a:cs typeface="Arial" panose="020B0604020202020204" pitchFamily="34" charset="0"/>
              </a:rPr>
              <a:t>1. </a:t>
            </a:r>
            <a:r>
              <a:rPr lang="zh-CN" altLang="en-US" sz="2400" b="1" dirty="0" smtClean="0">
                <a:solidFill>
                  <a:srgbClr val="002060"/>
                </a:solidFill>
                <a:latin typeface="Arial" panose="020B0604020202020204" pitchFamily="34" charset="0"/>
                <a:ea typeface="华光黑体_CNKI" panose="02000500000000000000" pitchFamily="2" charset="-122"/>
                <a:cs typeface="Arial" panose="020B0604020202020204" pitchFamily="34" charset="0"/>
              </a:rPr>
              <a:t>参考</a:t>
            </a:r>
            <a:r>
              <a:rPr lang="en-US" altLang="zh-CN" sz="2400" b="1" dirty="0" smtClean="0">
                <a:solidFill>
                  <a:srgbClr val="002060"/>
                </a:solidFill>
                <a:latin typeface="Arial" panose="020B0604020202020204" pitchFamily="34" charset="0"/>
                <a:ea typeface="华光黑体_CNKI" panose="02000500000000000000" pitchFamily="2" charset="-122"/>
                <a:cs typeface="Arial" panose="020B0604020202020204" pitchFamily="34" charset="0"/>
              </a:rPr>
              <a:t>scRNA-seq</a:t>
            </a:r>
            <a:r>
              <a:rPr lang="zh-CN" altLang="en-US" sz="2400" b="1" dirty="0" smtClean="0">
                <a:solidFill>
                  <a:srgbClr val="002060"/>
                </a:solidFill>
                <a:latin typeface="Arial" panose="020B0604020202020204" pitchFamily="34" charset="0"/>
                <a:ea typeface="华光黑体_CNKI" panose="02000500000000000000" pitchFamily="2" charset="-122"/>
                <a:cs typeface="Arial" panose="020B0604020202020204" pitchFamily="34" charset="0"/>
              </a:rPr>
              <a:t>分析软件包</a:t>
            </a:r>
            <a:r>
              <a:rPr lang="en-US" altLang="zh-CN" sz="2400" b="1" dirty="0" smtClean="0">
                <a:solidFill>
                  <a:srgbClr val="002060"/>
                </a:solidFill>
                <a:latin typeface="Arial" panose="020B0604020202020204" pitchFamily="34" charset="0"/>
                <a:ea typeface="华光黑体_CNKI" panose="02000500000000000000" pitchFamily="2" charset="-122"/>
                <a:cs typeface="Arial" panose="020B0604020202020204" pitchFamily="34" charset="0"/>
              </a:rPr>
              <a:t>Seurat</a:t>
            </a:r>
            <a:r>
              <a:rPr lang="zh-CN" altLang="en-US" sz="2400" b="1" dirty="0" smtClean="0">
                <a:solidFill>
                  <a:srgbClr val="002060"/>
                </a:solidFill>
                <a:latin typeface="Arial" panose="020B0604020202020204" pitchFamily="34" charset="0"/>
                <a:ea typeface="华光黑体_CNKI" panose="02000500000000000000" pitchFamily="2" charset="-122"/>
                <a:cs typeface="Arial" panose="020B0604020202020204" pitchFamily="34" charset="0"/>
              </a:rPr>
              <a:t>的整合策略</a:t>
            </a:r>
            <a:endParaRPr lang="en-US" altLang="zh-CN" sz="2400" b="1" dirty="0">
              <a:solidFill>
                <a:srgbClr val="002060"/>
              </a:solidFill>
              <a:latin typeface="Arial" panose="020B0604020202020204" pitchFamily="34" charset="0"/>
              <a:ea typeface="华光黑体_CNKI" panose="02000500000000000000" pitchFamily="2" charset="-122"/>
              <a:cs typeface="Arial" panose="020B0604020202020204" pitchFamily="34" charset="0"/>
            </a:endParaRPr>
          </a:p>
        </p:txBody>
      </p:sp>
      <p:sp>
        <p:nvSpPr>
          <p:cNvPr id="7" name="矩形 6"/>
          <p:cNvSpPr/>
          <p:nvPr/>
        </p:nvSpPr>
        <p:spPr>
          <a:xfrm>
            <a:off x="213123" y="611184"/>
            <a:ext cx="5586786" cy="600164"/>
          </a:xfrm>
          <a:prstGeom prst="rect">
            <a:avLst/>
          </a:prstGeom>
        </p:spPr>
        <p:txBody>
          <a:bodyPr wrap="none">
            <a:spAutoFit/>
          </a:bodyPr>
          <a:lstStyle/>
          <a:p>
            <a:pPr marL="342900" indent="-342900">
              <a:lnSpc>
                <a:spcPct val="150000"/>
              </a:lnSpc>
              <a:buFont typeface="Wingdings" panose="05000000000000000000" pitchFamily="2" charset="2"/>
              <a:buChar char="Ø"/>
            </a:pPr>
            <a:r>
              <a:rPr lang="zh-CN" altLang="en-US" sz="2200" dirty="0" smtClean="0">
                <a:latin typeface="Arial" panose="020B0604020202020204" pitchFamily="34" charset="0"/>
                <a:ea typeface="华光黑体_CNKI" panose="02000500000000000000" pitchFamily="2" charset="-122"/>
                <a:cs typeface="Arial" panose="020B0604020202020204" pitchFamily="34" charset="0"/>
              </a:rPr>
              <a:t>参考</a:t>
            </a:r>
            <a:r>
              <a:rPr lang="en-US" altLang="zh-CN" sz="2200" dirty="0" smtClean="0">
                <a:latin typeface="Arial" panose="020B0604020202020204" pitchFamily="34" charset="0"/>
                <a:ea typeface="华光黑体_CNKI" panose="02000500000000000000" pitchFamily="2" charset="-122"/>
                <a:cs typeface="Arial" panose="020B0604020202020204" pitchFamily="34" charset="0"/>
              </a:rPr>
              <a:t>Seurat</a:t>
            </a:r>
            <a:r>
              <a:rPr lang="zh-CN" altLang="en-US" sz="2200" dirty="0" smtClean="0">
                <a:latin typeface="Arial" panose="020B0604020202020204" pitchFamily="34" charset="0"/>
                <a:ea typeface="华光黑体_CNKI" panose="02000500000000000000" pitchFamily="2" charset="-122"/>
                <a:cs typeface="Arial" panose="020B0604020202020204" pitchFamily="34" charset="0"/>
              </a:rPr>
              <a:t>，采用</a:t>
            </a:r>
            <a:r>
              <a:rPr lang="en-US" altLang="zh-CN" sz="2200" dirty="0" smtClean="0">
                <a:latin typeface="Arial" panose="020B0604020202020204" pitchFamily="34" charset="0"/>
                <a:ea typeface="华光黑体_CNKI" panose="02000500000000000000" pitchFamily="2" charset="-122"/>
                <a:cs typeface="Arial" panose="020B0604020202020204" pitchFamily="34" charset="0"/>
              </a:rPr>
              <a:t>CCA+MNN</a:t>
            </a:r>
            <a:r>
              <a:rPr lang="zh-CN" altLang="en-US" sz="2200" dirty="0" smtClean="0">
                <a:latin typeface="Arial" panose="020B0604020202020204" pitchFamily="34" charset="0"/>
                <a:ea typeface="华光黑体_CNKI" panose="02000500000000000000" pitchFamily="2" charset="-122"/>
                <a:cs typeface="Arial" panose="020B0604020202020204" pitchFamily="34" charset="0"/>
              </a:rPr>
              <a:t>的策略整合</a:t>
            </a:r>
            <a:endParaRPr lang="en-US" altLang="zh-CN" sz="2200" dirty="0">
              <a:latin typeface="Arial" panose="020B0604020202020204" pitchFamily="34" charset="0"/>
              <a:ea typeface="华光黑体_CNKI" panose="02000500000000000000" pitchFamily="2" charset="-122"/>
              <a:cs typeface="Arial" panose="020B0604020202020204" pitchFamily="34" charset="0"/>
            </a:endParaRPr>
          </a:p>
        </p:txBody>
      </p:sp>
      <p:pic>
        <p:nvPicPr>
          <p:cNvPr id="21" name="图片 20"/>
          <p:cNvPicPr>
            <a:picLocks noChangeAspect="1"/>
          </p:cNvPicPr>
          <p:nvPr/>
        </p:nvPicPr>
        <p:blipFill rotWithShape="1">
          <a:blip r:embed="rId2"/>
          <a:srcRect l="18071" t="5063" r="11263"/>
          <a:stretch/>
        </p:blipFill>
        <p:spPr>
          <a:xfrm>
            <a:off x="2628535" y="1272222"/>
            <a:ext cx="9086127" cy="4042015"/>
          </a:xfrm>
          <a:prstGeom prst="rect">
            <a:avLst/>
          </a:prstGeom>
        </p:spPr>
      </p:pic>
      <p:sp>
        <p:nvSpPr>
          <p:cNvPr id="22" name="矩形 21"/>
          <p:cNvSpPr/>
          <p:nvPr/>
        </p:nvSpPr>
        <p:spPr>
          <a:xfrm>
            <a:off x="8404676" y="1133486"/>
            <a:ext cx="2864887" cy="369332"/>
          </a:xfrm>
          <a:prstGeom prst="rect">
            <a:avLst/>
          </a:prstGeom>
        </p:spPr>
        <p:txBody>
          <a:bodyPr wrap="none">
            <a:spAutoFit/>
          </a:bodyPr>
          <a:lstStyle/>
          <a:p>
            <a:r>
              <a:rPr lang="en-US" altLang="zh-CN" dirty="0" smtClean="0">
                <a:solidFill>
                  <a:srgbClr val="000000"/>
                </a:solidFill>
                <a:latin typeface="Arial" panose="020B0604020202020204" pitchFamily="34" charset="0"/>
                <a:ea typeface="宋体" panose="02010600030101010101" pitchFamily="2" charset="-122"/>
                <a:cs typeface="Arial" panose="020B0604020202020204" pitchFamily="34" charset="0"/>
              </a:rPr>
              <a:t>Mutual Nearest Neighbors</a:t>
            </a:r>
            <a:endParaRPr lang="zh-CN" altLang="en-US" dirty="0">
              <a:latin typeface="Arial" panose="020B0604020202020204" pitchFamily="34" charset="0"/>
              <a:cs typeface="Arial" panose="020B0604020202020204" pitchFamily="34" charset="0"/>
            </a:endParaRPr>
          </a:p>
        </p:txBody>
      </p:sp>
      <p:pic>
        <p:nvPicPr>
          <p:cNvPr id="24" name="图片 23"/>
          <p:cNvPicPr>
            <a:picLocks noChangeAspect="1"/>
          </p:cNvPicPr>
          <p:nvPr/>
        </p:nvPicPr>
        <p:blipFill>
          <a:blip r:embed="rId3"/>
          <a:stretch>
            <a:fillRect/>
          </a:stretch>
        </p:blipFill>
        <p:spPr>
          <a:xfrm>
            <a:off x="7084788" y="1733413"/>
            <a:ext cx="1319888" cy="512026"/>
          </a:xfrm>
          <a:prstGeom prst="rect">
            <a:avLst/>
          </a:prstGeom>
        </p:spPr>
      </p:pic>
      <p:pic>
        <p:nvPicPr>
          <p:cNvPr id="25" name="图片 24"/>
          <p:cNvPicPr>
            <a:picLocks noChangeAspect="1"/>
          </p:cNvPicPr>
          <p:nvPr/>
        </p:nvPicPr>
        <p:blipFill>
          <a:blip r:embed="rId4"/>
          <a:stretch>
            <a:fillRect/>
          </a:stretch>
        </p:blipFill>
        <p:spPr>
          <a:xfrm>
            <a:off x="7293330" y="3985029"/>
            <a:ext cx="833180" cy="308585"/>
          </a:xfrm>
          <a:prstGeom prst="rect">
            <a:avLst/>
          </a:prstGeom>
        </p:spPr>
      </p:pic>
      <p:pic>
        <p:nvPicPr>
          <p:cNvPr id="29" name="图片 28"/>
          <p:cNvPicPr>
            <a:picLocks noChangeAspect="1"/>
          </p:cNvPicPr>
          <p:nvPr/>
        </p:nvPicPr>
        <p:blipFill>
          <a:blip r:embed="rId5"/>
          <a:stretch>
            <a:fillRect/>
          </a:stretch>
        </p:blipFill>
        <p:spPr>
          <a:xfrm>
            <a:off x="588444" y="1428046"/>
            <a:ext cx="1844200" cy="1790855"/>
          </a:xfrm>
          <a:prstGeom prst="rect">
            <a:avLst/>
          </a:prstGeom>
        </p:spPr>
      </p:pic>
      <p:pic>
        <p:nvPicPr>
          <p:cNvPr id="30" name="图片 29"/>
          <p:cNvPicPr>
            <a:picLocks noChangeAspect="1"/>
          </p:cNvPicPr>
          <p:nvPr/>
        </p:nvPicPr>
        <p:blipFill>
          <a:blip r:embed="rId5"/>
          <a:stretch>
            <a:fillRect/>
          </a:stretch>
        </p:blipFill>
        <p:spPr>
          <a:xfrm>
            <a:off x="588444" y="3523382"/>
            <a:ext cx="1844200" cy="1790855"/>
          </a:xfrm>
          <a:prstGeom prst="rect">
            <a:avLst/>
          </a:prstGeom>
        </p:spPr>
      </p:pic>
      <p:sp>
        <p:nvSpPr>
          <p:cNvPr id="31" name="矩形 30"/>
          <p:cNvSpPr/>
          <p:nvPr/>
        </p:nvSpPr>
        <p:spPr>
          <a:xfrm>
            <a:off x="520030" y="1427845"/>
            <a:ext cx="1992758" cy="1776960"/>
          </a:xfrm>
          <a:prstGeom prst="rect">
            <a:avLst/>
          </a:prstGeom>
          <a:noFill/>
          <a:ln w="28575">
            <a:solidFill>
              <a:srgbClr val="915E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14165" y="3508986"/>
            <a:ext cx="1992758" cy="1810274"/>
          </a:xfrm>
          <a:prstGeom prst="rect">
            <a:avLst/>
          </a:prstGeom>
          <a:noFill/>
          <a:ln w="28575">
            <a:solidFill>
              <a:srgbClr val="5895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00158" y="5428224"/>
            <a:ext cx="10738837" cy="369332"/>
          </a:xfrm>
          <a:prstGeom prst="rect">
            <a:avLst/>
          </a:prstGeom>
        </p:spPr>
        <p:txBody>
          <a:bodyPr wrap="none">
            <a:spAutoFit/>
          </a:bodyPr>
          <a:lstStyle/>
          <a:p>
            <a:r>
              <a:rPr lang="zh-CN" altLang="en-US" dirty="0" smtClean="0">
                <a:latin typeface="Arial" panose="020B0604020202020204" pitchFamily="34" charset="0"/>
                <a:ea typeface="华光黑体_CNKI" panose="02000500000000000000" pitchFamily="2" charset="-122"/>
                <a:cs typeface="Arial" panose="020B0604020202020204" pitchFamily="34" charset="0"/>
              </a:rPr>
              <a:t>注：</a:t>
            </a:r>
            <a:r>
              <a:rPr lang="en-US" altLang="zh-CN" dirty="0" smtClean="0">
                <a:latin typeface="Arial" panose="020B0604020202020204" pitchFamily="34" charset="0"/>
                <a:ea typeface="华光黑体_CNKI" panose="02000500000000000000" pitchFamily="2" charset="-122"/>
                <a:cs typeface="Arial" panose="020B0604020202020204" pitchFamily="34" charset="0"/>
              </a:rPr>
              <a:t>HVG</a:t>
            </a:r>
            <a:r>
              <a:rPr lang="zh-CN" altLang="en-US" dirty="0" smtClean="0">
                <a:latin typeface="Arial" panose="020B0604020202020204" pitchFamily="34" charset="0"/>
                <a:ea typeface="华光黑体_CNKI" panose="02000500000000000000" pitchFamily="2" charset="-122"/>
                <a:cs typeface="Arial" panose="020B0604020202020204" pitchFamily="34" charset="0"/>
              </a:rPr>
              <a:t>（</a:t>
            </a:r>
            <a:r>
              <a:rPr lang="en-US" altLang="zh-CN" dirty="0" smtClean="0">
                <a:latin typeface="Arial" panose="020B0604020202020204" pitchFamily="34" charset="0"/>
                <a:ea typeface="华光黑体_CNKI" panose="02000500000000000000" pitchFamily="2" charset="-122"/>
                <a:cs typeface="Arial" panose="020B0604020202020204" pitchFamily="34" charset="0"/>
              </a:rPr>
              <a:t>Highly variable genes</a:t>
            </a:r>
            <a:r>
              <a:rPr lang="zh-CN" altLang="en-US" dirty="0" smtClean="0">
                <a:latin typeface="Arial" panose="020B0604020202020204" pitchFamily="34" charset="0"/>
                <a:ea typeface="华光黑体_CNKI" panose="02000500000000000000" pitchFamily="2" charset="-122"/>
                <a:cs typeface="Arial" panose="020B0604020202020204" pitchFamily="34" charset="0"/>
              </a:rPr>
              <a:t>），称为高变异基因，根据每个基因的平均表达水平和变化差异计算。</a:t>
            </a:r>
            <a:endParaRPr lang="zh-CN" altLang="en-US" dirty="0"/>
          </a:p>
        </p:txBody>
      </p:sp>
      <p:sp>
        <p:nvSpPr>
          <p:cNvPr id="35" name="矩形 34"/>
          <p:cNvSpPr/>
          <p:nvPr/>
        </p:nvSpPr>
        <p:spPr>
          <a:xfrm>
            <a:off x="213123" y="5983977"/>
            <a:ext cx="12031128" cy="400110"/>
          </a:xfrm>
          <a:prstGeom prst="rect">
            <a:avLst/>
          </a:prstGeom>
        </p:spPr>
        <p:txBody>
          <a:bodyPr wrap="square">
            <a:spAutoFit/>
          </a:bodyPr>
          <a:lstStyle/>
          <a:p>
            <a:r>
              <a:rPr lang="zh-CN" altLang="en-US" sz="2000" dirty="0" smtClean="0"/>
              <a:t>讨论：参考</a:t>
            </a:r>
            <a:r>
              <a:rPr lang="en-US" altLang="zh-CN" sz="2000" dirty="0" smtClean="0"/>
              <a:t>Seurat</a:t>
            </a:r>
            <a:r>
              <a:rPr lang="zh-CN" altLang="en-US" sz="2000" dirty="0" smtClean="0"/>
              <a:t>的策略需要先对</a:t>
            </a:r>
            <a:r>
              <a:rPr lang="en-US" altLang="zh-CN" sz="2000" dirty="0" smtClean="0"/>
              <a:t>Cell-by-gene</a:t>
            </a:r>
            <a:r>
              <a:rPr lang="zh-CN" altLang="en-US" sz="2000" dirty="0" smtClean="0"/>
              <a:t>矩阵进行</a:t>
            </a:r>
            <a:r>
              <a:rPr lang="en-US" altLang="zh-CN" sz="2000" dirty="0" smtClean="0"/>
              <a:t>HVGs</a:t>
            </a:r>
            <a:r>
              <a:rPr lang="zh-CN" altLang="en-US" sz="2000" dirty="0" smtClean="0"/>
              <a:t>筛选，该步骤不适合用于</a:t>
            </a:r>
            <a:r>
              <a:rPr lang="en-US" altLang="zh-CN" sz="2000" dirty="0" smtClean="0"/>
              <a:t>scATAC-seq</a:t>
            </a:r>
            <a:r>
              <a:rPr lang="zh-CN" altLang="en-US" sz="2000" dirty="0" smtClean="0"/>
              <a:t>分析？</a:t>
            </a:r>
            <a:endParaRPr lang="zh-CN" altLang="en-US" sz="2000" dirty="0"/>
          </a:p>
        </p:txBody>
      </p:sp>
      <p:sp>
        <p:nvSpPr>
          <p:cNvPr id="36" name="矩形 35"/>
          <p:cNvSpPr/>
          <p:nvPr/>
        </p:nvSpPr>
        <p:spPr>
          <a:xfrm>
            <a:off x="213123" y="5944062"/>
            <a:ext cx="11795997" cy="45673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9597851" y="6511292"/>
            <a:ext cx="2472665" cy="338554"/>
          </a:xfrm>
          <a:prstGeom prst="rect">
            <a:avLst/>
          </a:prstGeom>
        </p:spPr>
        <p:txBody>
          <a:bodyPr wrap="none">
            <a:spAutoFit/>
          </a:bodyPr>
          <a:lstStyle/>
          <a:p>
            <a:r>
              <a:rPr lang="en-US" altLang="zh-CN" sz="1600" dirty="0">
                <a:solidFill>
                  <a:srgbClr val="000000"/>
                </a:solidFill>
                <a:latin typeface="Calibri" panose="020F0502020204030204" pitchFamily="34" charset="0"/>
                <a:cs typeface="Calibri" panose="020F0502020204030204" pitchFamily="34" charset="0"/>
              </a:rPr>
              <a:t>Tim </a:t>
            </a:r>
            <a:r>
              <a:rPr lang="en-US" altLang="zh-CN" sz="1600" dirty="0" smtClean="0">
                <a:solidFill>
                  <a:srgbClr val="000000"/>
                </a:solidFill>
                <a:latin typeface="Calibri" panose="020F0502020204030204" pitchFamily="34" charset="0"/>
                <a:cs typeface="Calibri" panose="020F0502020204030204" pitchFamily="34" charset="0"/>
              </a:rPr>
              <a:t>Stuart et al.,</a:t>
            </a:r>
            <a:r>
              <a:rPr lang="en-US" altLang="zh-CN" sz="1600" dirty="0">
                <a:latin typeface="Calibri" panose="020F0502020204030204" pitchFamily="34" charset="0"/>
                <a:cs typeface="Calibri" panose="020F0502020204030204" pitchFamily="34" charset="0"/>
              </a:rPr>
              <a:t> </a:t>
            </a:r>
            <a:r>
              <a:rPr lang="en-US" altLang="zh-CN" sz="1600" dirty="0" smtClean="0">
                <a:latin typeface="Calibri" panose="020F0502020204030204" pitchFamily="34" charset="0"/>
                <a:cs typeface="Calibri" panose="020F0502020204030204" pitchFamily="34" charset="0"/>
              </a:rPr>
              <a:t>Cell, 2019</a:t>
            </a:r>
            <a:r>
              <a:rPr lang="en-US" altLang="zh-CN" sz="1600" dirty="0" smtClean="0">
                <a:solidFill>
                  <a:srgbClr val="000000"/>
                </a:solidFill>
                <a:latin typeface="Calibri" panose="020F0502020204030204" pitchFamily="34" charset="0"/>
                <a:cs typeface="Calibri" panose="020F0502020204030204" pitchFamily="34" charset="0"/>
              </a:rPr>
              <a:t> </a:t>
            </a:r>
            <a:endParaRPr lang="zh-CN" alt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33275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a:off x="0" y="555312"/>
            <a:ext cx="5869577" cy="87085"/>
          </a:xfrm>
          <a:prstGeom prst="r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华光黑体_CNKI" panose="02000500000000000000" pitchFamily="2" charset="-122"/>
              <a:cs typeface="Arial" panose="020B0604020202020204" pitchFamily="34" charset="0"/>
            </a:endParaRPr>
          </a:p>
        </p:txBody>
      </p:sp>
      <p:sp>
        <p:nvSpPr>
          <p:cNvPr id="5" name="矩形 4"/>
          <p:cNvSpPr/>
          <p:nvPr/>
        </p:nvSpPr>
        <p:spPr>
          <a:xfrm>
            <a:off x="98375" y="65604"/>
            <a:ext cx="12610628" cy="461665"/>
          </a:xfrm>
          <a:prstGeom prst="rect">
            <a:avLst/>
          </a:prstGeom>
        </p:spPr>
        <p:txBody>
          <a:bodyPr wrap="square">
            <a:spAutoFit/>
          </a:bodyPr>
          <a:lstStyle/>
          <a:p>
            <a:r>
              <a:rPr lang="zh-CN" altLang="en-US" sz="2400" b="1" dirty="0" smtClean="0">
                <a:solidFill>
                  <a:srgbClr val="002060"/>
                </a:solidFill>
                <a:latin typeface="Arial" panose="020B0604020202020204" pitchFamily="34" charset="0"/>
                <a:ea typeface="华光黑体_CNKI" panose="02000500000000000000" pitchFamily="2" charset="-122"/>
                <a:cs typeface="Arial" panose="020B0604020202020204" pitchFamily="34" charset="0"/>
              </a:rPr>
              <a:t>策略</a:t>
            </a:r>
            <a:r>
              <a:rPr lang="en-US" altLang="zh-CN" sz="2400" b="1" dirty="0" smtClean="0">
                <a:solidFill>
                  <a:srgbClr val="002060"/>
                </a:solidFill>
                <a:latin typeface="Arial" panose="020B0604020202020204" pitchFamily="34" charset="0"/>
                <a:ea typeface="华光黑体_CNKI" panose="02000500000000000000" pitchFamily="2" charset="-122"/>
                <a:cs typeface="Arial" panose="020B0604020202020204" pitchFamily="34" charset="0"/>
              </a:rPr>
              <a:t>2. Harmony</a:t>
            </a:r>
            <a:r>
              <a:rPr lang="zh-CN" altLang="en-US" sz="2400" b="1" dirty="0" smtClean="0">
                <a:solidFill>
                  <a:srgbClr val="002060"/>
                </a:solidFill>
                <a:latin typeface="Arial" panose="020B0604020202020204" pitchFamily="34" charset="0"/>
                <a:ea typeface="华光黑体_CNKI" panose="02000500000000000000" pitchFamily="2" charset="-122"/>
                <a:cs typeface="Arial" panose="020B0604020202020204" pitchFamily="34" charset="0"/>
              </a:rPr>
              <a:t>整合策略介绍</a:t>
            </a:r>
            <a:endParaRPr lang="en-US" altLang="zh-CN" sz="2400" b="1" dirty="0">
              <a:solidFill>
                <a:srgbClr val="002060"/>
              </a:solidFill>
              <a:latin typeface="Arial" panose="020B0604020202020204" pitchFamily="34" charset="0"/>
              <a:ea typeface="华光黑体_CNKI" panose="02000500000000000000" pitchFamily="2" charset="-122"/>
              <a:cs typeface="Arial" panose="020B0604020202020204" pitchFamily="34" charset="0"/>
            </a:endParaRPr>
          </a:p>
        </p:txBody>
      </p:sp>
      <p:sp>
        <p:nvSpPr>
          <p:cNvPr id="18" name="矩形 17"/>
          <p:cNvSpPr/>
          <p:nvPr/>
        </p:nvSpPr>
        <p:spPr>
          <a:xfrm>
            <a:off x="213123" y="651760"/>
            <a:ext cx="8650125" cy="600164"/>
          </a:xfrm>
          <a:prstGeom prst="rect">
            <a:avLst/>
          </a:prstGeom>
        </p:spPr>
        <p:txBody>
          <a:bodyPr wrap="none">
            <a:spAutoFit/>
          </a:bodyPr>
          <a:lstStyle/>
          <a:p>
            <a:pPr marL="342900" indent="-342900">
              <a:lnSpc>
                <a:spcPct val="150000"/>
              </a:lnSpc>
              <a:buFont typeface="Wingdings" panose="05000000000000000000" pitchFamily="2" charset="2"/>
              <a:buChar char="Ø"/>
            </a:pPr>
            <a:r>
              <a:rPr lang="zh-CN" altLang="en-US" sz="2200" dirty="0" smtClean="0">
                <a:latin typeface="Arial" panose="020B0604020202020204" pitchFamily="34" charset="0"/>
                <a:ea typeface="华光黑体_CNKI" panose="02000500000000000000" pitchFamily="2" charset="-122"/>
                <a:cs typeface="Arial" panose="020B0604020202020204" pitchFamily="34" charset="0"/>
              </a:rPr>
              <a:t>参考</a:t>
            </a:r>
            <a:r>
              <a:rPr lang="en-US" altLang="zh-CN" sz="2200" dirty="0">
                <a:latin typeface="Arial" panose="020B0604020202020204" pitchFamily="34" charset="0"/>
                <a:ea typeface="华光黑体_CNKI" panose="02000500000000000000" pitchFamily="2" charset="-122"/>
                <a:cs typeface="Arial" panose="020B0604020202020204" pitchFamily="34" charset="0"/>
              </a:rPr>
              <a:t>Harmony</a:t>
            </a:r>
            <a:r>
              <a:rPr lang="zh-CN" altLang="en-US" sz="2200" dirty="0" smtClean="0">
                <a:latin typeface="Arial" panose="020B0604020202020204" pitchFamily="34" charset="0"/>
                <a:ea typeface="华光黑体_CNKI" panose="02000500000000000000" pitchFamily="2" charset="-122"/>
                <a:cs typeface="Arial" panose="020B0604020202020204" pitchFamily="34" charset="0"/>
              </a:rPr>
              <a:t>，先对每个样本进行</a:t>
            </a:r>
            <a:r>
              <a:rPr lang="en-US" altLang="zh-CN" sz="2200" dirty="0" smtClean="0">
                <a:latin typeface="Arial" panose="020B0604020202020204" pitchFamily="34" charset="0"/>
                <a:ea typeface="华光黑体_CNKI" panose="02000500000000000000" pitchFamily="2" charset="-122"/>
                <a:cs typeface="Arial" panose="020B0604020202020204" pitchFamily="34" charset="0"/>
              </a:rPr>
              <a:t>PCA</a:t>
            </a:r>
            <a:r>
              <a:rPr lang="zh-CN" altLang="en-US" sz="2200" dirty="0" smtClean="0">
                <a:latin typeface="Arial" panose="020B0604020202020204" pitchFamily="34" charset="0"/>
                <a:ea typeface="华光黑体_CNKI" panose="02000500000000000000" pitchFamily="2" charset="-122"/>
                <a:cs typeface="Arial" panose="020B0604020202020204" pitchFamily="34" charset="0"/>
              </a:rPr>
              <a:t>降维，然后整合所有样本</a:t>
            </a:r>
            <a:endParaRPr lang="en-US" altLang="zh-CN" sz="2200" dirty="0">
              <a:latin typeface="Arial" panose="020B0604020202020204" pitchFamily="34" charset="0"/>
              <a:ea typeface="华光黑体_CNKI" panose="02000500000000000000" pitchFamily="2" charset="-122"/>
              <a:cs typeface="Arial" panose="020B0604020202020204" pitchFamily="34" charset="0"/>
            </a:endParaRPr>
          </a:p>
        </p:txBody>
      </p:sp>
      <p:pic>
        <p:nvPicPr>
          <p:cNvPr id="19" name="图片 18"/>
          <p:cNvPicPr>
            <a:picLocks noChangeAspect="1"/>
          </p:cNvPicPr>
          <p:nvPr/>
        </p:nvPicPr>
        <p:blipFill>
          <a:blip r:embed="rId2"/>
          <a:stretch>
            <a:fillRect/>
          </a:stretch>
        </p:blipFill>
        <p:spPr>
          <a:xfrm>
            <a:off x="590078" y="2370786"/>
            <a:ext cx="8153013" cy="3126558"/>
          </a:xfrm>
          <a:prstGeom prst="rect">
            <a:avLst/>
          </a:prstGeom>
        </p:spPr>
      </p:pic>
      <p:pic>
        <p:nvPicPr>
          <p:cNvPr id="20" name="图片 19"/>
          <p:cNvPicPr>
            <a:picLocks noChangeAspect="1"/>
          </p:cNvPicPr>
          <p:nvPr/>
        </p:nvPicPr>
        <p:blipFill>
          <a:blip r:embed="rId3"/>
          <a:stretch>
            <a:fillRect/>
          </a:stretch>
        </p:blipFill>
        <p:spPr>
          <a:xfrm>
            <a:off x="8743091" y="2905596"/>
            <a:ext cx="3172145" cy="2056937"/>
          </a:xfrm>
          <a:prstGeom prst="rect">
            <a:avLst/>
          </a:prstGeom>
        </p:spPr>
      </p:pic>
      <p:sp>
        <p:nvSpPr>
          <p:cNvPr id="21" name="矩形 20"/>
          <p:cNvSpPr/>
          <p:nvPr/>
        </p:nvSpPr>
        <p:spPr>
          <a:xfrm>
            <a:off x="1837192" y="1546103"/>
            <a:ext cx="9492659" cy="400110"/>
          </a:xfrm>
          <a:prstGeom prst="rect">
            <a:avLst/>
          </a:prstGeom>
        </p:spPr>
        <p:txBody>
          <a:bodyPr wrap="square">
            <a:spAutoFit/>
          </a:bodyPr>
          <a:lstStyle/>
          <a:p>
            <a:r>
              <a:rPr lang="en-US" altLang="zh-CN" sz="2000" dirty="0" smtClean="0">
                <a:latin typeface="Arial" panose="020B0604020202020204" pitchFamily="34" charset="0"/>
                <a:cs typeface="Arial" panose="020B0604020202020204" pitchFamily="34" charset="0"/>
              </a:rPr>
              <a:t>Input: Cells </a:t>
            </a:r>
            <a:r>
              <a:rPr lang="en-US" altLang="zh-CN" sz="2000" dirty="0">
                <a:latin typeface="Arial" panose="020B0604020202020204" pitchFamily="34" charset="0"/>
                <a:cs typeface="Arial" panose="020B0604020202020204" pitchFamily="34" charset="0"/>
              </a:rPr>
              <a:t>are embedded into a low-dimensional space as the result of </a:t>
            </a:r>
            <a:r>
              <a:rPr lang="en-US" altLang="zh-CN" sz="2000" dirty="0" smtClean="0">
                <a:latin typeface="Arial" panose="020B0604020202020204" pitchFamily="34" charset="0"/>
                <a:cs typeface="Arial" panose="020B0604020202020204" pitchFamily="34" charset="0"/>
              </a:rPr>
              <a:t>PCA.</a:t>
            </a:r>
            <a:endParaRPr lang="zh-CN" altLang="en-US" sz="2000" dirty="0">
              <a:latin typeface="Arial" panose="020B0604020202020204" pitchFamily="34" charset="0"/>
              <a:cs typeface="Arial" panose="020B0604020202020204" pitchFamily="34" charset="0"/>
            </a:endParaRPr>
          </a:p>
        </p:txBody>
      </p:sp>
      <p:sp>
        <p:nvSpPr>
          <p:cNvPr id="22" name="下箭头 21"/>
          <p:cNvSpPr/>
          <p:nvPr/>
        </p:nvSpPr>
        <p:spPr>
          <a:xfrm>
            <a:off x="6174377" y="2072640"/>
            <a:ext cx="229312" cy="29814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065592" y="6320118"/>
            <a:ext cx="3849644" cy="338554"/>
          </a:xfrm>
          <a:prstGeom prst="rect">
            <a:avLst/>
          </a:prstGeom>
        </p:spPr>
        <p:txBody>
          <a:bodyPr wrap="none">
            <a:spAutoFit/>
          </a:bodyPr>
          <a:lstStyle/>
          <a:p>
            <a:r>
              <a:rPr lang="en-US" altLang="zh-CN" sz="1600" dirty="0">
                <a:solidFill>
                  <a:srgbClr val="000000"/>
                </a:solidFill>
                <a:latin typeface="Calibri" panose="020F0502020204030204" pitchFamily="34" charset="0"/>
                <a:cs typeface="Calibri" panose="020F0502020204030204" pitchFamily="34" charset="0"/>
              </a:rPr>
              <a:t>Ilya </a:t>
            </a:r>
            <a:r>
              <a:rPr lang="en-US" altLang="zh-CN" sz="1600" dirty="0" err="1" smtClean="0">
                <a:solidFill>
                  <a:srgbClr val="000000"/>
                </a:solidFill>
                <a:latin typeface="Calibri" panose="020F0502020204030204" pitchFamily="34" charset="0"/>
                <a:cs typeface="Calibri" panose="020F0502020204030204" pitchFamily="34" charset="0"/>
              </a:rPr>
              <a:t>Korsunsky</a:t>
            </a:r>
            <a:r>
              <a:rPr lang="en-US" altLang="zh-CN" sz="1600" dirty="0" smtClean="0">
                <a:solidFill>
                  <a:srgbClr val="000000"/>
                </a:solidFill>
                <a:latin typeface="Calibri" panose="020F0502020204030204" pitchFamily="34" charset="0"/>
                <a:cs typeface="Calibri" panose="020F0502020204030204" pitchFamily="34" charset="0"/>
              </a:rPr>
              <a:t> et al.,</a:t>
            </a:r>
            <a:r>
              <a:rPr lang="en-US" altLang="zh-CN" sz="1600" dirty="0" smtClean="0">
                <a:latin typeface="Calibri" panose="020F0502020204030204" pitchFamily="34" charset="0"/>
                <a:cs typeface="Calibri" panose="020F0502020204030204" pitchFamily="34" charset="0"/>
              </a:rPr>
              <a:t> Nature Methods, 2019</a:t>
            </a:r>
            <a:r>
              <a:rPr lang="en-US" altLang="zh-CN" sz="1600" dirty="0" smtClean="0">
                <a:solidFill>
                  <a:srgbClr val="000000"/>
                </a:solidFill>
                <a:latin typeface="Calibri" panose="020F0502020204030204" pitchFamily="34" charset="0"/>
                <a:cs typeface="Calibri" panose="020F0502020204030204" pitchFamily="34" charset="0"/>
              </a:rPr>
              <a:t> </a:t>
            </a:r>
            <a:endParaRPr lang="zh-CN" altLang="en-US" sz="1600" dirty="0">
              <a:latin typeface="Calibri" panose="020F0502020204030204" pitchFamily="34" charset="0"/>
              <a:cs typeface="Calibri" panose="020F0502020204030204" pitchFamily="34" charset="0"/>
            </a:endParaRPr>
          </a:p>
        </p:txBody>
      </p:sp>
      <p:sp>
        <p:nvSpPr>
          <p:cNvPr id="2" name="矩形 1"/>
          <p:cNvSpPr/>
          <p:nvPr/>
        </p:nvSpPr>
        <p:spPr>
          <a:xfrm>
            <a:off x="436880" y="1432560"/>
            <a:ext cx="11478356" cy="433832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452452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a:off x="0" y="555312"/>
            <a:ext cx="5869577" cy="87085"/>
          </a:xfrm>
          <a:prstGeom prst="r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华光黑体_CNKI" panose="02000500000000000000" pitchFamily="2" charset="-122"/>
              <a:cs typeface="Arial" panose="020B0604020202020204" pitchFamily="34" charset="0"/>
            </a:endParaRPr>
          </a:p>
        </p:txBody>
      </p:sp>
      <p:sp>
        <p:nvSpPr>
          <p:cNvPr id="5" name="矩形 4"/>
          <p:cNvSpPr/>
          <p:nvPr/>
        </p:nvSpPr>
        <p:spPr>
          <a:xfrm>
            <a:off x="0" y="30013"/>
            <a:ext cx="12610628" cy="461665"/>
          </a:xfrm>
          <a:prstGeom prst="rect">
            <a:avLst/>
          </a:prstGeom>
        </p:spPr>
        <p:txBody>
          <a:bodyPr wrap="square">
            <a:spAutoFit/>
          </a:bodyPr>
          <a:lstStyle/>
          <a:p>
            <a:r>
              <a:rPr lang="zh-CN" altLang="en-US" sz="2400" b="1" dirty="0" smtClean="0">
                <a:solidFill>
                  <a:srgbClr val="002060"/>
                </a:solidFill>
                <a:latin typeface="Arial" panose="020B0604020202020204" pitchFamily="34" charset="0"/>
                <a:ea typeface="华光黑体_CNKI" panose="02000500000000000000" pitchFamily="2" charset="-122"/>
                <a:cs typeface="Arial" panose="020B0604020202020204" pitchFamily="34" charset="0"/>
              </a:rPr>
              <a:t>策略</a:t>
            </a:r>
            <a:r>
              <a:rPr lang="en-US" altLang="zh-CN" sz="2400" b="1" dirty="0" smtClean="0">
                <a:solidFill>
                  <a:srgbClr val="002060"/>
                </a:solidFill>
                <a:latin typeface="Arial" panose="020B0604020202020204" pitchFamily="34" charset="0"/>
                <a:ea typeface="华光黑体_CNKI" panose="02000500000000000000" pitchFamily="2" charset="-122"/>
                <a:cs typeface="Arial" panose="020B0604020202020204" pitchFamily="34" charset="0"/>
              </a:rPr>
              <a:t>3. </a:t>
            </a:r>
            <a:r>
              <a:rPr lang="zh-CN" altLang="en-US" sz="2400" b="1" dirty="0" smtClean="0">
                <a:solidFill>
                  <a:srgbClr val="002060"/>
                </a:solidFill>
                <a:latin typeface="Arial" panose="020B0604020202020204" pitchFamily="34" charset="0"/>
                <a:ea typeface="华光黑体_CNKI" panose="02000500000000000000" pitchFamily="2" charset="-122"/>
                <a:cs typeface="Arial" panose="020B0604020202020204" pitchFamily="34" charset="0"/>
              </a:rPr>
              <a:t>参考</a:t>
            </a:r>
            <a:r>
              <a:rPr lang="en-US" altLang="zh-CN" sz="2400" b="1" dirty="0" smtClean="0">
                <a:solidFill>
                  <a:srgbClr val="002060"/>
                </a:solidFill>
                <a:latin typeface="Arial" panose="020B0604020202020204" pitchFamily="34" charset="0"/>
                <a:ea typeface="华光黑体_CNKI" panose="02000500000000000000" pitchFamily="2" charset="-122"/>
                <a:cs typeface="Arial" panose="020B0604020202020204" pitchFamily="34" charset="0"/>
              </a:rPr>
              <a:t>SnapATAC</a:t>
            </a:r>
            <a:r>
              <a:rPr lang="zh-CN" altLang="en-US" sz="2400" b="1" dirty="0" smtClean="0">
                <a:solidFill>
                  <a:srgbClr val="002060"/>
                </a:solidFill>
                <a:latin typeface="Arial" panose="020B0604020202020204" pitchFamily="34" charset="0"/>
                <a:ea typeface="华光黑体_CNKI" panose="02000500000000000000" pitchFamily="2" charset="-122"/>
                <a:cs typeface="Arial" panose="020B0604020202020204" pitchFamily="34" charset="0"/>
              </a:rPr>
              <a:t>引入</a:t>
            </a:r>
            <a:r>
              <a:rPr lang="en-US" altLang="zh-CN" sz="2400" b="1" dirty="0">
                <a:solidFill>
                  <a:srgbClr val="002060"/>
                </a:solidFill>
                <a:latin typeface="Arial" panose="020B0604020202020204" pitchFamily="34" charset="0"/>
                <a:ea typeface="华光黑体_CNKI" panose="02000500000000000000" pitchFamily="2" charset="-122"/>
                <a:cs typeface="Arial" panose="020B0604020202020204" pitchFamily="34" charset="0"/>
              </a:rPr>
              <a:t>Nystrom </a:t>
            </a:r>
          </a:p>
        </p:txBody>
      </p:sp>
      <p:pic>
        <p:nvPicPr>
          <p:cNvPr id="7" name="图片 6"/>
          <p:cNvPicPr>
            <a:picLocks noChangeAspect="1"/>
          </p:cNvPicPr>
          <p:nvPr/>
        </p:nvPicPr>
        <p:blipFill>
          <a:blip r:embed="rId3"/>
          <a:stretch>
            <a:fillRect/>
          </a:stretch>
        </p:blipFill>
        <p:spPr>
          <a:xfrm>
            <a:off x="346407" y="1455879"/>
            <a:ext cx="3004775" cy="3663012"/>
          </a:xfrm>
          <a:prstGeom prst="rect">
            <a:avLst/>
          </a:prstGeom>
        </p:spPr>
      </p:pic>
      <p:sp>
        <p:nvSpPr>
          <p:cNvPr id="8" name="矩形 7"/>
          <p:cNvSpPr/>
          <p:nvPr/>
        </p:nvSpPr>
        <p:spPr>
          <a:xfrm>
            <a:off x="214946" y="688339"/>
            <a:ext cx="9757799" cy="600164"/>
          </a:xfrm>
          <a:prstGeom prst="rect">
            <a:avLst/>
          </a:prstGeom>
        </p:spPr>
        <p:txBody>
          <a:bodyPr wrap="none">
            <a:spAutoFit/>
          </a:bodyPr>
          <a:lstStyle/>
          <a:p>
            <a:pPr marL="342900" indent="-342900">
              <a:lnSpc>
                <a:spcPct val="150000"/>
              </a:lnSpc>
              <a:buFont typeface="Wingdings" panose="05000000000000000000" pitchFamily="2" charset="2"/>
              <a:buChar char="Ø"/>
            </a:pPr>
            <a:r>
              <a:rPr lang="zh-CN" altLang="en-US" sz="2200" dirty="0" smtClean="0">
                <a:latin typeface="Arial" panose="020B0604020202020204" pitchFamily="34" charset="0"/>
                <a:ea typeface="华光黑体_CNKI" panose="02000500000000000000" pitchFamily="2" charset="-122"/>
                <a:cs typeface="Arial" panose="020B0604020202020204" pitchFamily="34" charset="0"/>
              </a:rPr>
              <a:t>参考</a:t>
            </a:r>
            <a:r>
              <a:rPr lang="en-US" altLang="zh-CN" sz="2200" dirty="0" smtClean="0">
                <a:latin typeface="Arial" panose="020B0604020202020204" pitchFamily="34" charset="0"/>
                <a:ea typeface="华光黑体_CNKI" panose="02000500000000000000" pitchFamily="2" charset="-122"/>
                <a:cs typeface="Arial" panose="020B0604020202020204" pitchFamily="34" charset="0"/>
              </a:rPr>
              <a:t>SnapATAC</a:t>
            </a:r>
            <a:r>
              <a:rPr lang="zh-CN" altLang="en-US" sz="2200" dirty="0" smtClean="0">
                <a:latin typeface="Arial" panose="020B0604020202020204" pitchFamily="34" charset="0"/>
                <a:ea typeface="华光黑体_CNKI" panose="02000500000000000000" pitchFamily="2" charset="-122"/>
                <a:cs typeface="Arial" panose="020B0604020202020204" pitchFamily="34" charset="0"/>
              </a:rPr>
              <a:t>，引入</a:t>
            </a:r>
            <a:r>
              <a:rPr lang="en-US" altLang="zh-CN" sz="2200" dirty="0" smtClean="0">
                <a:latin typeface="Arial" panose="020B0604020202020204" pitchFamily="34" charset="0"/>
                <a:ea typeface="华光黑体_CNKI" panose="02000500000000000000" pitchFamily="2" charset="-122"/>
                <a:cs typeface="Arial" panose="020B0604020202020204" pitchFamily="34" charset="0"/>
              </a:rPr>
              <a:t>Nystrom</a:t>
            </a:r>
            <a:r>
              <a:rPr lang="zh-CN" altLang="en-US" sz="2200" dirty="0" smtClean="0">
                <a:latin typeface="Arial" panose="020B0604020202020204" pitchFamily="34" charset="0"/>
                <a:ea typeface="华光黑体_CNKI" panose="02000500000000000000" pitchFamily="2" charset="-122"/>
                <a:cs typeface="Arial" panose="020B0604020202020204" pitchFamily="34" charset="0"/>
              </a:rPr>
              <a:t>提高</a:t>
            </a:r>
            <a:r>
              <a:rPr lang="en-US" altLang="zh-CN" sz="2200" dirty="0" smtClean="0">
                <a:latin typeface="Arial" panose="020B0604020202020204" pitchFamily="34" charset="0"/>
                <a:ea typeface="华光黑体_CNKI" panose="02000500000000000000" pitchFamily="2" charset="-122"/>
                <a:cs typeface="Arial" panose="020B0604020202020204" pitchFamily="34" charset="0"/>
              </a:rPr>
              <a:t>scART</a:t>
            </a:r>
            <a:r>
              <a:rPr lang="zh-CN" altLang="en-US" sz="2200" dirty="0" smtClean="0">
                <a:latin typeface="Arial" panose="020B0604020202020204" pitchFamily="34" charset="0"/>
                <a:ea typeface="华光黑体_CNKI" panose="02000500000000000000" pitchFamily="2" charset="-122"/>
                <a:cs typeface="Arial" panose="020B0604020202020204" pitchFamily="34" charset="0"/>
              </a:rPr>
              <a:t>对大规模单细胞数据的分析能力</a:t>
            </a:r>
            <a:endParaRPr lang="en-US" altLang="zh-CN" sz="2200" dirty="0">
              <a:latin typeface="Arial" panose="020B0604020202020204" pitchFamily="34" charset="0"/>
              <a:ea typeface="华光黑体_CNKI" panose="02000500000000000000" pitchFamily="2" charset="-122"/>
              <a:cs typeface="Arial" panose="020B0604020202020204" pitchFamily="34" charset="0"/>
            </a:endParaRPr>
          </a:p>
        </p:txBody>
      </p:sp>
      <p:sp>
        <p:nvSpPr>
          <p:cNvPr id="9" name="椭圆 8"/>
          <p:cNvSpPr/>
          <p:nvPr/>
        </p:nvSpPr>
        <p:spPr>
          <a:xfrm>
            <a:off x="2849334" y="4284638"/>
            <a:ext cx="409303" cy="40930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华光黑体_CNKI" panose="02000500000000000000" pitchFamily="2" charset="-122"/>
              <a:cs typeface="Arial" panose="020B0604020202020204" pitchFamily="34" charset="0"/>
            </a:endParaRPr>
          </a:p>
        </p:txBody>
      </p:sp>
      <p:pic>
        <p:nvPicPr>
          <p:cNvPr id="10" name="图片 9"/>
          <p:cNvPicPr>
            <a:picLocks noChangeAspect="1"/>
          </p:cNvPicPr>
          <p:nvPr/>
        </p:nvPicPr>
        <p:blipFill>
          <a:blip r:embed="rId4"/>
          <a:stretch>
            <a:fillRect/>
          </a:stretch>
        </p:blipFill>
        <p:spPr>
          <a:xfrm>
            <a:off x="3931112" y="3061400"/>
            <a:ext cx="2325469" cy="1122455"/>
          </a:xfrm>
          <a:prstGeom prst="rect">
            <a:avLst/>
          </a:prstGeom>
        </p:spPr>
      </p:pic>
      <p:pic>
        <p:nvPicPr>
          <p:cNvPr id="11" name="图片 10"/>
          <p:cNvPicPr>
            <a:picLocks noChangeAspect="1"/>
          </p:cNvPicPr>
          <p:nvPr/>
        </p:nvPicPr>
        <p:blipFill>
          <a:blip r:embed="rId5"/>
          <a:stretch>
            <a:fillRect/>
          </a:stretch>
        </p:blipFill>
        <p:spPr>
          <a:xfrm>
            <a:off x="6880043" y="3122361"/>
            <a:ext cx="1620623" cy="1122455"/>
          </a:xfrm>
          <a:prstGeom prst="rect">
            <a:avLst/>
          </a:prstGeom>
        </p:spPr>
      </p:pic>
      <p:pic>
        <p:nvPicPr>
          <p:cNvPr id="12" name="图片 11"/>
          <p:cNvPicPr>
            <a:picLocks noChangeAspect="1"/>
          </p:cNvPicPr>
          <p:nvPr/>
        </p:nvPicPr>
        <p:blipFill>
          <a:blip r:embed="rId6"/>
          <a:stretch>
            <a:fillRect/>
          </a:stretch>
        </p:blipFill>
        <p:spPr>
          <a:xfrm>
            <a:off x="9290902" y="3183320"/>
            <a:ext cx="2092721" cy="1000535"/>
          </a:xfrm>
          <a:prstGeom prst="rect">
            <a:avLst/>
          </a:prstGeom>
        </p:spPr>
      </p:pic>
      <p:sp>
        <p:nvSpPr>
          <p:cNvPr id="13" name="矩形 12"/>
          <p:cNvSpPr/>
          <p:nvPr/>
        </p:nvSpPr>
        <p:spPr>
          <a:xfrm>
            <a:off x="3619316" y="2237091"/>
            <a:ext cx="2637265" cy="707886"/>
          </a:xfrm>
          <a:prstGeom prst="rect">
            <a:avLst/>
          </a:prstGeom>
        </p:spPr>
        <p:txBody>
          <a:bodyPr wrap="square">
            <a:spAutoFit/>
          </a:bodyPr>
          <a:lstStyle/>
          <a:p>
            <a:pPr algn="ctr"/>
            <a:r>
              <a:rPr lang="en-US" altLang="zh-CN" sz="2000" dirty="0" smtClean="0">
                <a:latin typeface="Arial" panose="020B0604020202020204" pitchFamily="34" charset="0"/>
                <a:ea typeface="华光黑体_CNKI" panose="02000500000000000000" pitchFamily="2" charset="-122"/>
                <a:cs typeface="Arial" panose="020B0604020202020204" pitchFamily="34" charset="0"/>
              </a:rPr>
              <a:t>1. Breaking </a:t>
            </a:r>
            <a:r>
              <a:rPr lang="en-US" altLang="zh-CN" sz="2000" dirty="0">
                <a:latin typeface="Arial" panose="020B0604020202020204" pitchFamily="34" charset="0"/>
                <a:ea typeface="华光黑体_CNKI" panose="02000500000000000000" pitchFamily="2" charset="-122"/>
                <a:cs typeface="Arial" panose="020B0604020202020204" pitchFamily="34" charset="0"/>
              </a:rPr>
              <a:t>down the </a:t>
            </a:r>
            <a:r>
              <a:rPr lang="en-US" altLang="zh-CN" sz="2000" dirty="0" smtClean="0">
                <a:latin typeface="Arial" panose="020B0604020202020204" pitchFamily="34" charset="0"/>
                <a:ea typeface="华光黑体_CNKI" panose="02000500000000000000" pitchFamily="2" charset="-122"/>
                <a:cs typeface="Arial" panose="020B0604020202020204" pitchFamily="34" charset="0"/>
              </a:rPr>
              <a:t>original matrix, N</a:t>
            </a:r>
            <a:endParaRPr lang="en-US" altLang="zh-CN" sz="2000" dirty="0">
              <a:latin typeface="Arial" panose="020B0604020202020204" pitchFamily="34" charset="0"/>
              <a:ea typeface="华光黑体_CNKI" panose="02000500000000000000"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15" name="矩形 14"/>
              <p:cNvSpPr/>
              <p:nvPr/>
            </p:nvSpPr>
            <p:spPr>
              <a:xfrm>
                <a:off x="6256581" y="2201728"/>
                <a:ext cx="2647407" cy="778611"/>
              </a:xfrm>
              <a:prstGeom prst="rect">
                <a:avLst/>
              </a:prstGeom>
            </p:spPr>
            <p:txBody>
              <a:bodyPr wrap="square">
                <a:spAutoFit/>
              </a:bodyPr>
              <a:lstStyle/>
              <a:p>
                <a:pPr algn="ctr"/>
                <a:r>
                  <a:rPr lang="en-US" altLang="zh-CN" sz="2000" dirty="0" smtClean="0">
                    <a:latin typeface="Arial" panose="020B0604020202020204" pitchFamily="34" charset="0"/>
                    <a:ea typeface="华光黑体_CNKI" panose="02000500000000000000" pitchFamily="2" charset="-122"/>
                    <a:cs typeface="Arial" panose="020B0604020202020204" pitchFamily="34" charset="0"/>
                  </a:rPr>
                  <a:t>2. Creating </a:t>
                </a:r>
                <a:r>
                  <a:rPr lang="en-US" altLang="zh-CN" sz="2000" dirty="0">
                    <a:latin typeface="Arial" panose="020B0604020202020204" pitchFamily="34" charset="0"/>
                    <a:ea typeface="华光黑体_CNKI" panose="02000500000000000000" pitchFamily="2" charset="-122"/>
                    <a:cs typeface="Arial" panose="020B0604020202020204" pitchFamily="34" charset="0"/>
                  </a:rPr>
                  <a:t>a joint embedding </a:t>
                </a:r>
                <a:r>
                  <a:rPr lang="en-US" altLang="zh-CN" sz="2000" dirty="0" smtClean="0">
                    <a:latin typeface="Arial" panose="020B0604020202020204" pitchFamily="34" charset="0"/>
                    <a:ea typeface="华光黑体_CNKI" panose="02000500000000000000" pitchFamily="2" charset="-122"/>
                    <a:cs typeface="Arial" panose="020B0604020202020204" pitchFamily="34" charset="0"/>
                  </a:rPr>
                  <a:t>space,</a:t>
                </a:r>
                <a:r>
                  <a:rPr lang="en-US" altLang="zh-CN" sz="2000" b="1" dirty="0" smtClean="0">
                    <a:latin typeface="Arial" panose="020B0604020202020204" pitchFamily="34" charset="0"/>
                    <a:ea typeface="华光黑体_CNKI" panose="02000500000000000000" pitchFamily="2" charset="-122"/>
                    <a:cs typeface="Arial" panose="020B0604020202020204" pitchFamily="34" charset="0"/>
                  </a:rPr>
                  <a:t> </a:t>
                </a:r>
                <a14:m>
                  <m:oMath xmlns:m="http://schemas.openxmlformats.org/officeDocument/2006/math">
                    <m:acc>
                      <m:accPr>
                        <m:chr m:val="̃"/>
                        <m:ctrlPr>
                          <a:rPr lang="en-US" altLang="zh-CN" sz="2400" b="1" i="1" dirty="0" smtClean="0">
                            <a:latin typeface="Cambria Math" panose="02040503050406030204" pitchFamily="18" charset="0"/>
                            <a:cs typeface="Arial" panose="020B0604020202020204" pitchFamily="34" charset="0"/>
                          </a:rPr>
                        </m:ctrlPr>
                      </m:accPr>
                      <m:e>
                        <m:r>
                          <a:rPr lang="en-US" altLang="zh-CN" sz="2400" b="1" i="0" dirty="0">
                            <a:latin typeface="Cambria Math" panose="02040503050406030204" pitchFamily="18" charset="0"/>
                            <a:cs typeface="Arial" panose="020B0604020202020204" pitchFamily="34" charset="0"/>
                          </a:rPr>
                          <m:t>𝐔</m:t>
                        </m:r>
                      </m:e>
                    </m:acc>
                  </m:oMath>
                </a14:m>
                <a:endParaRPr lang="zh-CN" altLang="en-US" sz="2000" b="1" dirty="0">
                  <a:latin typeface="Arial" panose="020B0604020202020204" pitchFamily="34" charset="0"/>
                  <a:ea typeface="华光黑体_CNKI" panose="02000500000000000000" pitchFamily="2" charset="-122"/>
                  <a:cs typeface="Arial" panose="020B0604020202020204" pitchFamily="34"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6256581" y="2201728"/>
                <a:ext cx="2647407" cy="778611"/>
              </a:xfrm>
              <a:prstGeom prst="rect">
                <a:avLst/>
              </a:prstGeom>
              <a:blipFill>
                <a:blip r:embed="rId7"/>
                <a:stretch>
                  <a:fillRect l="-460" t="-3125" r="-17241" b="-117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9005349" y="2163929"/>
                <a:ext cx="2646408" cy="781048"/>
              </a:xfrm>
              <a:prstGeom prst="rect">
                <a:avLst/>
              </a:prstGeom>
            </p:spPr>
            <p:txBody>
              <a:bodyPr wrap="square">
                <a:spAutoFit/>
              </a:bodyPr>
              <a:lstStyle/>
              <a:p>
                <a:pPr algn="ctr"/>
                <a:r>
                  <a:rPr lang="en-US" altLang="zh-CN" sz="2000" dirty="0" smtClean="0">
                    <a:latin typeface="Arial" panose="020B0604020202020204" pitchFamily="34" charset="0"/>
                    <a:ea typeface="华光黑体_CNKI" panose="02000500000000000000" pitchFamily="2" charset="-122"/>
                    <a:cs typeface="Arial" panose="020B0604020202020204" pitchFamily="34" charset="0"/>
                  </a:rPr>
                  <a:t>3. Generating the approximation, </a:t>
                </a:r>
                <a14:m>
                  <m:oMath xmlns:m="http://schemas.openxmlformats.org/officeDocument/2006/math">
                    <m:sSup>
                      <m:sSupPr>
                        <m:ctrlPr>
                          <a:rPr lang="en-US" altLang="zh-CN" sz="2400" b="1" i="1" smtClean="0">
                            <a:latin typeface="Cambria Math" panose="02040503050406030204" pitchFamily="18" charset="0"/>
                            <a:cs typeface="Arial" panose="020B0604020202020204" pitchFamily="34" charset="0"/>
                          </a:rPr>
                        </m:ctrlPr>
                      </m:sSupPr>
                      <m:e>
                        <m:acc>
                          <m:accPr>
                            <m:chr m:val="̃"/>
                            <m:ctrlPr>
                              <a:rPr lang="en-US" altLang="zh-CN" sz="2400" b="1" i="1">
                                <a:latin typeface="Cambria Math" panose="02040503050406030204" pitchFamily="18" charset="0"/>
                                <a:cs typeface="Arial" panose="020B0604020202020204" pitchFamily="34" charset="0"/>
                              </a:rPr>
                            </m:ctrlPr>
                          </m:accPr>
                          <m:e>
                            <m:r>
                              <a:rPr lang="en-US" altLang="zh-CN" sz="2400" b="1" i="0" smtClean="0">
                                <a:latin typeface="Cambria Math" panose="02040503050406030204" pitchFamily="18" charset="0"/>
                                <a:cs typeface="Arial" panose="020B0604020202020204" pitchFamily="34" charset="0"/>
                              </a:rPr>
                              <m:t>𝐆</m:t>
                            </m:r>
                          </m:e>
                        </m:acc>
                      </m:e>
                      <m:sup>
                        <m:r>
                          <a:rPr lang="en-US" altLang="zh-CN" sz="2400" b="1" i="0" smtClean="0">
                            <a:latin typeface="Cambria Math" panose="02040503050406030204" pitchFamily="18" charset="0"/>
                            <a:cs typeface="Arial" panose="020B0604020202020204" pitchFamily="34" charset="0"/>
                          </a:rPr>
                          <m:t>𝐞𝐧</m:t>
                        </m:r>
                      </m:sup>
                    </m:sSup>
                  </m:oMath>
                </a14:m>
                <a:endParaRPr lang="zh-CN" altLang="en-US" sz="2000" b="1" dirty="0">
                  <a:latin typeface="Arial" panose="020B0604020202020204" pitchFamily="34" charset="0"/>
                  <a:ea typeface="华光黑体_CNKI" panose="02000500000000000000" pitchFamily="2" charset="-122"/>
                  <a:cs typeface="Arial" panose="020B0604020202020204" pitchFamily="34"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9005349" y="2163929"/>
                <a:ext cx="2646408" cy="781048"/>
              </a:xfrm>
              <a:prstGeom prst="rect">
                <a:avLst/>
              </a:prstGeom>
              <a:blipFill>
                <a:blip r:embed="rId8"/>
                <a:stretch>
                  <a:fillRect t="-3906" r="-5069" b="-12500"/>
                </a:stretch>
              </a:blipFill>
            </p:spPr>
            <p:txBody>
              <a:bodyPr/>
              <a:lstStyle/>
              <a:p>
                <a:r>
                  <a:rPr lang="zh-CN" altLang="en-US">
                    <a:noFill/>
                  </a:rPr>
                  <a:t> </a:t>
                </a:r>
              </a:p>
            </p:txBody>
          </p:sp>
        </mc:Fallback>
      </mc:AlternateContent>
      <p:sp>
        <p:nvSpPr>
          <p:cNvPr id="20" name="矩形 19"/>
          <p:cNvSpPr/>
          <p:nvPr/>
        </p:nvSpPr>
        <p:spPr>
          <a:xfrm>
            <a:off x="3680275" y="1639639"/>
            <a:ext cx="7971482" cy="4554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华光黑体_CNKI" panose="02000500000000000000" pitchFamily="2" charset="-122"/>
              <a:cs typeface="Arial" panose="020B0604020202020204" pitchFamily="34" charset="0"/>
            </a:endParaRPr>
          </a:p>
        </p:txBody>
      </p:sp>
      <p:sp>
        <p:nvSpPr>
          <p:cNvPr id="21" name="矩形 20"/>
          <p:cNvSpPr/>
          <p:nvPr/>
        </p:nvSpPr>
        <p:spPr>
          <a:xfrm>
            <a:off x="5467816" y="1659596"/>
            <a:ext cx="4567276" cy="400110"/>
          </a:xfrm>
          <a:prstGeom prst="rect">
            <a:avLst/>
          </a:prstGeom>
        </p:spPr>
        <p:txBody>
          <a:bodyPr wrap="none">
            <a:spAutoFit/>
          </a:bodyPr>
          <a:lstStyle/>
          <a:p>
            <a:r>
              <a:rPr lang="en-US" altLang="zh-CN" sz="2000" dirty="0" smtClean="0">
                <a:solidFill>
                  <a:schemeClr val="bg1"/>
                </a:solidFill>
                <a:latin typeface="Arial" panose="020B0604020202020204" pitchFamily="34" charset="0"/>
                <a:ea typeface="华光黑体_CNKI" panose="02000500000000000000" pitchFamily="2" charset="-122"/>
                <a:cs typeface="Arial" panose="020B0604020202020204" pitchFamily="34" charset="0"/>
              </a:rPr>
              <a:t>Three </a:t>
            </a:r>
            <a:r>
              <a:rPr lang="en-US" altLang="zh-CN" sz="2000" dirty="0">
                <a:solidFill>
                  <a:schemeClr val="bg1"/>
                </a:solidFill>
                <a:latin typeface="Arial" panose="020B0604020202020204" pitchFamily="34" charset="0"/>
                <a:ea typeface="华光黑体_CNKI" panose="02000500000000000000" pitchFamily="2" charset="-122"/>
                <a:cs typeface="Arial" panose="020B0604020202020204" pitchFamily="34" charset="0"/>
              </a:rPr>
              <a:t>major steps for </a:t>
            </a:r>
            <a:r>
              <a:rPr lang="en-US" altLang="zh-CN" sz="2000" dirty="0" err="1">
                <a:solidFill>
                  <a:schemeClr val="bg1"/>
                </a:solidFill>
                <a:latin typeface="Arial" panose="020B0604020202020204" pitchFamily="34" charset="0"/>
                <a:ea typeface="华光黑体_CNKI" panose="02000500000000000000" pitchFamily="2" charset="-122"/>
                <a:cs typeface="Arial" panose="020B0604020202020204" pitchFamily="34" charset="0"/>
              </a:rPr>
              <a:t>Nyström</a:t>
            </a:r>
            <a:r>
              <a:rPr lang="en-US" altLang="zh-CN" sz="2000" dirty="0">
                <a:solidFill>
                  <a:schemeClr val="bg1"/>
                </a:solidFill>
                <a:latin typeface="Arial" panose="020B0604020202020204" pitchFamily="34" charset="0"/>
                <a:ea typeface="华光黑体_CNKI" panose="02000500000000000000" pitchFamily="2" charset="-122"/>
                <a:cs typeface="Arial" panose="020B0604020202020204" pitchFamily="34" charset="0"/>
              </a:rPr>
              <a:t> method</a:t>
            </a:r>
            <a:endParaRPr lang="zh-CN" altLang="en-US" sz="2000" dirty="0">
              <a:solidFill>
                <a:schemeClr val="bg1"/>
              </a:solidFill>
              <a:latin typeface="Arial" panose="020B0604020202020204" pitchFamily="34" charset="0"/>
              <a:ea typeface="华光黑体_CNKI" panose="02000500000000000000" pitchFamily="2" charset="-122"/>
              <a:cs typeface="Arial" panose="020B0604020202020204" pitchFamily="34" charset="0"/>
            </a:endParaRPr>
          </a:p>
        </p:txBody>
      </p:sp>
      <p:sp>
        <p:nvSpPr>
          <p:cNvPr id="22" name="矩形 21"/>
          <p:cNvSpPr/>
          <p:nvPr/>
        </p:nvSpPr>
        <p:spPr>
          <a:xfrm>
            <a:off x="3680275" y="1639639"/>
            <a:ext cx="7971482" cy="26716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华光黑体_CNKI" panose="02000500000000000000" pitchFamily="2" charset="-122"/>
              <a:cs typeface="Arial" panose="020B0604020202020204" pitchFamily="34" charset="0"/>
            </a:endParaRPr>
          </a:p>
        </p:txBody>
      </p:sp>
      <p:sp>
        <p:nvSpPr>
          <p:cNvPr id="17" name="矩形 16"/>
          <p:cNvSpPr/>
          <p:nvPr/>
        </p:nvSpPr>
        <p:spPr>
          <a:xfrm>
            <a:off x="418634" y="5294207"/>
            <a:ext cx="4519314" cy="338554"/>
          </a:xfrm>
          <a:prstGeom prst="rect">
            <a:avLst/>
          </a:prstGeom>
        </p:spPr>
        <p:txBody>
          <a:bodyPr wrap="none">
            <a:spAutoFit/>
          </a:bodyPr>
          <a:lstStyle/>
          <a:p>
            <a:r>
              <a:rPr lang="en-US" altLang="zh-CN" sz="1600" dirty="0" err="1">
                <a:solidFill>
                  <a:srgbClr val="000000"/>
                </a:solidFill>
                <a:latin typeface="Calibri" panose="020F0502020204030204" pitchFamily="34" charset="0"/>
                <a:cs typeface="Calibri" panose="020F0502020204030204" pitchFamily="34" charset="0"/>
              </a:rPr>
              <a:t>Rongxin</a:t>
            </a:r>
            <a:r>
              <a:rPr lang="en-US" altLang="zh-CN" sz="1600" dirty="0">
                <a:solidFill>
                  <a:srgbClr val="000000"/>
                </a:solidFill>
                <a:latin typeface="Calibri" panose="020F0502020204030204" pitchFamily="34" charset="0"/>
                <a:cs typeface="Calibri" panose="020F0502020204030204" pitchFamily="34" charset="0"/>
              </a:rPr>
              <a:t> </a:t>
            </a:r>
            <a:r>
              <a:rPr lang="en-US" altLang="zh-CN" sz="1600" dirty="0" smtClean="0">
                <a:solidFill>
                  <a:srgbClr val="000000"/>
                </a:solidFill>
                <a:latin typeface="Calibri" panose="020F0502020204030204" pitchFamily="34" charset="0"/>
                <a:cs typeface="Calibri" panose="020F0502020204030204" pitchFamily="34" charset="0"/>
              </a:rPr>
              <a:t>Fang et al.,</a:t>
            </a:r>
            <a:r>
              <a:rPr lang="en-US" altLang="zh-CN" sz="1600" dirty="0">
                <a:latin typeface="Calibri" panose="020F0502020204030204" pitchFamily="34" charset="0"/>
                <a:cs typeface="Calibri" panose="020F0502020204030204" pitchFamily="34" charset="0"/>
              </a:rPr>
              <a:t> </a:t>
            </a:r>
            <a:r>
              <a:rPr lang="en-US" altLang="zh-CN" sz="1600" dirty="0" smtClean="0">
                <a:latin typeface="Calibri" panose="020F0502020204030204" pitchFamily="34" charset="0"/>
                <a:cs typeface="Calibri" panose="020F0502020204030204" pitchFamily="34" charset="0"/>
              </a:rPr>
              <a:t>Nature Communications, 2021</a:t>
            </a:r>
            <a:r>
              <a:rPr lang="en-US" altLang="zh-CN" sz="1600" dirty="0" smtClean="0">
                <a:solidFill>
                  <a:srgbClr val="000000"/>
                </a:solidFill>
                <a:latin typeface="Calibri" panose="020F0502020204030204" pitchFamily="34" charset="0"/>
                <a:cs typeface="Calibri" panose="020F0502020204030204" pitchFamily="34" charset="0"/>
              </a:rPr>
              <a:t> </a:t>
            </a:r>
            <a:endParaRPr lang="zh-CN" altLang="en-US" sz="1600" dirty="0">
              <a:latin typeface="Calibri" panose="020F0502020204030204" pitchFamily="34" charset="0"/>
              <a:cs typeface="Calibri" panose="020F0502020204030204" pitchFamily="34" charset="0"/>
            </a:endParaRPr>
          </a:p>
        </p:txBody>
      </p:sp>
      <p:sp>
        <p:nvSpPr>
          <p:cNvPr id="2" name="矩形 1"/>
          <p:cNvSpPr/>
          <p:nvPr/>
        </p:nvSpPr>
        <p:spPr>
          <a:xfrm>
            <a:off x="346407" y="1387019"/>
            <a:ext cx="3180564" cy="381212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27522" y="855085"/>
            <a:ext cx="11545300" cy="5448772"/>
          </a:xfrm>
          <a:prstGeom prst="rect">
            <a:avLst/>
          </a:prstGeom>
        </p:spPr>
      </p:pic>
      <p:sp>
        <p:nvSpPr>
          <p:cNvPr id="5" name="直角三角形 4"/>
          <p:cNvSpPr/>
          <p:nvPr/>
        </p:nvSpPr>
        <p:spPr>
          <a:xfrm>
            <a:off x="0" y="555312"/>
            <a:ext cx="5869577" cy="87085"/>
          </a:xfrm>
          <a:prstGeom prst="r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华光黑体_CNKI" panose="02000500000000000000" pitchFamily="2" charset="-122"/>
              <a:cs typeface="Arial" panose="020B0604020202020204" pitchFamily="34" charset="0"/>
            </a:endParaRPr>
          </a:p>
        </p:txBody>
      </p:sp>
      <p:sp>
        <p:nvSpPr>
          <p:cNvPr id="6" name="矩形 5"/>
          <p:cNvSpPr/>
          <p:nvPr/>
        </p:nvSpPr>
        <p:spPr>
          <a:xfrm>
            <a:off x="98375" y="65604"/>
            <a:ext cx="12610628" cy="461665"/>
          </a:xfrm>
          <a:prstGeom prst="rect">
            <a:avLst/>
          </a:prstGeom>
        </p:spPr>
        <p:txBody>
          <a:bodyPr wrap="square">
            <a:spAutoFit/>
          </a:bodyPr>
          <a:lstStyle/>
          <a:p>
            <a:r>
              <a:rPr lang="zh-CN" altLang="en-US" sz="2400" b="1" dirty="0" smtClean="0">
                <a:solidFill>
                  <a:srgbClr val="002060"/>
                </a:solidFill>
                <a:latin typeface="Arial" panose="020B0604020202020204" pitchFamily="34" charset="0"/>
                <a:ea typeface="华光黑体_CNKI" panose="02000500000000000000" pitchFamily="2" charset="-122"/>
                <a:cs typeface="Arial" panose="020B0604020202020204" pitchFamily="34" charset="0"/>
              </a:rPr>
              <a:t>补充背景</a:t>
            </a:r>
            <a:r>
              <a:rPr lang="zh-CN" altLang="en-US" sz="2400" b="1" dirty="0">
                <a:solidFill>
                  <a:srgbClr val="002060"/>
                </a:solidFill>
                <a:latin typeface="Arial" panose="020B0604020202020204" pitchFamily="34" charset="0"/>
                <a:ea typeface="华光黑体_CNKI" panose="02000500000000000000" pitchFamily="2" charset="-122"/>
                <a:cs typeface="Arial" panose="020B0604020202020204" pitchFamily="34" charset="0"/>
              </a:rPr>
              <a:t>：</a:t>
            </a:r>
            <a:r>
              <a:rPr lang="en-US" altLang="zh-CN" sz="2400" b="1" dirty="0" smtClean="0">
                <a:solidFill>
                  <a:srgbClr val="002060"/>
                </a:solidFill>
                <a:latin typeface="Arial" panose="020B0604020202020204" pitchFamily="34" charset="0"/>
                <a:ea typeface="华光黑体_CNKI" panose="02000500000000000000" pitchFamily="2" charset="-122"/>
                <a:cs typeface="Arial" panose="020B0604020202020204" pitchFamily="34" charset="0"/>
              </a:rPr>
              <a:t>SnapATAC</a:t>
            </a:r>
            <a:r>
              <a:rPr lang="zh-CN" altLang="en-US" sz="2400" b="1" dirty="0" smtClean="0">
                <a:solidFill>
                  <a:srgbClr val="002060"/>
                </a:solidFill>
                <a:latin typeface="Arial" panose="020B0604020202020204" pitchFamily="34" charset="0"/>
                <a:ea typeface="华光黑体_CNKI" panose="02000500000000000000" pitchFamily="2" charset="-122"/>
                <a:cs typeface="Arial" panose="020B0604020202020204" pitchFamily="34" charset="0"/>
              </a:rPr>
              <a:t>方法</a:t>
            </a:r>
            <a:r>
              <a:rPr lang="zh-CN" altLang="en-US" sz="2400" b="1" dirty="0">
                <a:solidFill>
                  <a:srgbClr val="002060"/>
                </a:solidFill>
                <a:latin typeface="Arial" panose="020B0604020202020204" pitchFamily="34" charset="0"/>
                <a:ea typeface="华光黑体_CNKI" panose="02000500000000000000" pitchFamily="2" charset="-122"/>
                <a:cs typeface="Arial" panose="020B0604020202020204" pitchFamily="34" charset="0"/>
              </a:rPr>
              <a:t>介绍</a:t>
            </a:r>
            <a:endParaRPr lang="en-US" altLang="zh-CN" sz="2400" b="1" dirty="0">
              <a:solidFill>
                <a:srgbClr val="002060"/>
              </a:solidFill>
              <a:latin typeface="Arial" panose="020B0604020202020204" pitchFamily="34" charset="0"/>
              <a:ea typeface="华光黑体_CNKI" panose="02000500000000000000" pitchFamily="2" charset="-122"/>
              <a:cs typeface="Arial" panose="020B0604020202020204" pitchFamily="34" charset="0"/>
            </a:endParaRPr>
          </a:p>
        </p:txBody>
      </p:sp>
      <p:sp>
        <p:nvSpPr>
          <p:cNvPr id="7" name="矩形 6"/>
          <p:cNvSpPr/>
          <p:nvPr/>
        </p:nvSpPr>
        <p:spPr>
          <a:xfrm>
            <a:off x="7545084" y="6347268"/>
            <a:ext cx="4519314" cy="338554"/>
          </a:xfrm>
          <a:prstGeom prst="rect">
            <a:avLst/>
          </a:prstGeom>
        </p:spPr>
        <p:txBody>
          <a:bodyPr wrap="none">
            <a:spAutoFit/>
          </a:bodyPr>
          <a:lstStyle/>
          <a:p>
            <a:r>
              <a:rPr lang="en-US" altLang="zh-CN" sz="1600" dirty="0" err="1">
                <a:solidFill>
                  <a:srgbClr val="000000"/>
                </a:solidFill>
                <a:latin typeface="Calibri" panose="020F0502020204030204" pitchFamily="34" charset="0"/>
                <a:cs typeface="Calibri" panose="020F0502020204030204" pitchFamily="34" charset="0"/>
              </a:rPr>
              <a:t>Rongxin</a:t>
            </a:r>
            <a:r>
              <a:rPr lang="en-US" altLang="zh-CN" sz="1600" dirty="0">
                <a:solidFill>
                  <a:srgbClr val="000000"/>
                </a:solidFill>
                <a:latin typeface="Calibri" panose="020F0502020204030204" pitchFamily="34" charset="0"/>
                <a:cs typeface="Calibri" panose="020F0502020204030204" pitchFamily="34" charset="0"/>
              </a:rPr>
              <a:t> </a:t>
            </a:r>
            <a:r>
              <a:rPr lang="en-US" altLang="zh-CN" sz="1600" dirty="0" smtClean="0">
                <a:solidFill>
                  <a:srgbClr val="000000"/>
                </a:solidFill>
                <a:latin typeface="Calibri" panose="020F0502020204030204" pitchFamily="34" charset="0"/>
                <a:cs typeface="Calibri" panose="020F0502020204030204" pitchFamily="34" charset="0"/>
              </a:rPr>
              <a:t>Fang et al.,</a:t>
            </a:r>
            <a:r>
              <a:rPr lang="en-US" altLang="zh-CN" sz="1600" dirty="0">
                <a:latin typeface="Calibri" panose="020F0502020204030204" pitchFamily="34" charset="0"/>
                <a:cs typeface="Calibri" panose="020F0502020204030204" pitchFamily="34" charset="0"/>
              </a:rPr>
              <a:t> </a:t>
            </a:r>
            <a:r>
              <a:rPr lang="en-US" altLang="zh-CN" sz="1600" dirty="0" smtClean="0">
                <a:latin typeface="Calibri" panose="020F0502020204030204" pitchFamily="34" charset="0"/>
                <a:cs typeface="Calibri" panose="020F0502020204030204" pitchFamily="34" charset="0"/>
              </a:rPr>
              <a:t>Nature Communications, 2021</a:t>
            </a:r>
            <a:r>
              <a:rPr lang="en-US" altLang="zh-CN" sz="1600" dirty="0" smtClean="0">
                <a:solidFill>
                  <a:srgbClr val="000000"/>
                </a:solidFill>
                <a:latin typeface="Calibri" panose="020F0502020204030204" pitchFamily="34" charset="0"/>
                <a:cs typeface="Calibri" panose="020F0502020204030204" pitchFamily="34" charset="0"/>
              </a:rPr>
              <a:t> </a:t>
            </a:r>
            <a:endParaRPr lang="zh-CN" alt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414179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7342" y="79427"/>
            <a:ext cx="11064240" cy="460375"/>
          </a:xfrm>
          <a:prstGeom prst="rect">
            <a:avLst/>
          </a:prstGeom>
        </p:spPr>
        <p:txBody>
          <a:bodyPr wrap="square">
            <a:spAutoFit/>
          </a:bodyPr>
          <a:lstStyle/>
          <a:p>
            <a:r>
              <a:rPr lang="en-US" altLang="zh-CN" sz="2400" b="1" dirty="0" err="1" smtClean="0">
                <a:solidFill>
                  <a:srgbClr val="002060"/>
                </a:solidFill>
                <a:latin typeface="Arial" panose="020B0604020202020204" pitchFamily="34" charset="0"/>
                <a:ea typeface="华光黑体_CNKI" panose="02000500000000000000" pitchFamily="2" charset="-122"/>
                <a:cs typeface="Arial" panose="020B0604020202020204" pitchFamily="34" charset="0"/>
              </a:rPr>
              <a:t>scART+nystrom</a:t>
            </a:r>
            <a:r>
              <a:rPr lang="zh-CN" altLang="en-US" sz="2400" b="1" dirty="0" smtClean="0">
                <a:solidFill>
                  <a:srgbClr val="002060"/>
                </a:solidFill>
                <a:latin typeface="Arial" panose="020B0604020202020204" pitchFamily="34" charset="0"/>
                <a:ea typeface="华光黑体_CNKI" panose="02000500000000000000" pitchFamily="2" charset="-122"/>
                <a:cs typeface="Arial" panose="020B0604020202020204" pitchFamily="34" charset="0"/>
              </a:rPr>
              <a:t>实现</a:t>
            </a:r>
            <a:r>
              <a:rPr lang="zh-CN" altLang="en-US" sz="2400" b="1" dirty="0">
                <a:solidFill>
                  <a:srgbClr val="002060"/>
                </a:solidFill>
                <a:latin typeface="Arial" panose="020B0604020202020204" pitchFamily="34" charset="0"/>
                <a:ea typeface="华光黑体_CNKI" panose="02000500000000000000" pitchFamily="2" charset="-122"/>
                <a:cs typeface="Arial" panose="020B0604020202020204" pitchFamily="34" charset="0"/>
              </a:rPr>
              <a:t>流程</a:t>
            </a:r>
            <a:endParaRPr lang="en-US" altLang="zh-CN" sz="2400" b="1" dirty="0">
              <a:solidFill>
                <a:srgbClr val="002060"/>
              </a:solidFill>
              <a:latin typeface="Arial" panose="020B0604020202020204" pitchFamily="34" charset="0"/>
              <a:ea typeface="华光黑体_CNKI" panose="02000500000000000000" pitchFamily="2" charset="-122"/>
              <a:cs typeface="Arial" panose="020B0604020202020204" pitchFamily="34" charset="0"/>
            </a:endParaRPr>
          </a:p>
        </p:txBody>
      </p:sp>
      <p:sp>
        <p:nvSpPr>
          <p:cNvPr id="5" name="直角三角形 4"/>
          <p:cNvSpPr/>
          <p:nvPr/>
        </p:nvSpPr>
        <p:spPr>
          <a:xfrm>
            <a:off x="0" y="541092"/>
            <a:ext cx="5869577" cy="87085"/>
          </a:xfrm>
          <a:prstGeom prst="r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a:stretch>
            <a:fillRect/>
          </a:stretch>
        </p:blipFill>
        <p:spPr>
          <a:xfrm>
            <a:off x="60841" y="790279"/>
            <a:ext cx="4351682" cy="621669"/>
          </a:xfrm>
          <a:prstGeom prst="rect">
            <a:avLst/>
          </a:prstGeom>
        </p:spPr>
      </p:pic>
      <p:pic>
        <p:nvPicPr>
          <p:cNvPr id="10" name="图片 9"/>
          <p:cNvPicPr>
            <a:picLocks noChangeAspect="1"/>
          </p:cNvPicPr>
          <p:nvPr/>
        </p:nvPicPr>
        <p:blipFill>
          <a:blip r:embed="rId4"/>
          <a:stretch>
            <a:fillRect/>
          </a:stretch>
        </p:blipFill>
        <p:spPr>
          <a:xfrm>
            <a:off x="991753" y="1787007"/>
            <a:ext cx="2398911" cy="555845"/>
          </a:xfrm>
          <a:prstGeom prst="rect">
            <a:avLst/>
          </a:prstGeom>
        </p:spPr>
      </p:pic>
      <p:pic>
        <p:nvPicPr>
          <p:cNvPr id="11" name="图片 10"/>
          <p:cNvPicPr>
            <a:picLocks noChangeAspect="1"/>
          </p:cNvPicPr>
          <p:nvPr/>
        </p:nvPicPr>
        <p:blipFill>
          <a:blip r:embed="rId5"/>
          <a:stretch>
            <a:fillRect/>
          </a:stretch>
        </p:blipFill>
        <p:spPr>
          <a:xfrm>
            <a:off x="918745" y="2730047"/>
            <a:ext cx="2486676" cy="680179"/>
          </a:xfrm>
          <a:prstGeom prst="rect">
            <a:avLst/>
          </a:prstGeom>
        </p:spPr>
      </p:pic>
      <p:pic>
        <p:nvPicPr>
          <p:cNvPr id="13" name="图片 12"/>
          <p:cNvPicPr>
            <a:picLocks noChangeAspect="1"/>
          </p:cNvPicPr>
          <p:nvPr/>
        </p:nvPicPr>
        <p:blipFill>
          <a:blip r:embed="rId6"/>
          <a:stretch>
            <a:fillRect/>
          </a:stretch>
        </p:blipFill>
        <p:spPr>
          <a:xfrm>
            <a:off x="524465" y="4749555"/>
            <a:ext cx="3196112" cy="577787"/>
          </a:xfrm>
          <a:prstGeom prst="rect">
            <a:avLst/>
          </a:prstGeom>
        </p:spPr>
      </p:pic>
      <p:pic>
        <p:nvPicPr>
          <p:cNvPr id="17" name="图片 16"/>
          <p:cNvPicPr>
            <a:picLocks noChangeAspect="1"/>
          </p:cNvPicPr>
          <p:nvPr/>
        </p:nvPicPr>
        <p:blipFill>
          <a:blip r:embed="rId7"/>
          <a:stretch>
            <a:fillRect/>
          </a:stretch>
        </p:blipFill>
        <p:spPr>
          <a:xfrm>
            <a:off x="689578" y="5691622"/>
            <a:ext cx="2932815" cy="614355"/>
          </a:xfrm>
          <a:prstGeom prst="rect">
            <a:avLst/>
          </a:prstGeom>
        </p:spPr>
      </p:pic>
      <p:sp>
        <p:nvSpPr>
          <p:cNvPr id="18" name="下箭头 17"/>
          <p:cNvSpPr/>
          <p:nvPr/>
        </p:nvSpPr>
        <p:spPr>
          <a:xfrm>
            <a:off x="2032193" y="1480136"/>
            <a:ext cx="146018" cy="27669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18"/>
          <p:cNvSpPr/>
          <p:nvPr/>
        </p:nvSpPr>
        <p:spPr>
          <a:xfrm>
            <a:off x="2032194" y="2398766"/>
            <a:ext cx="146018" cy="27669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a:off x="2032194" y="3415987"/>
            <a:ext cx="146018" cy="27669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20"/>
          <p:cNvSpPr/>
          <p:nvPr/>
        </p:nvSpPr>
        <p:spPr>
          <a:xfrm>
            <a:off x="2032194" y="4402824"/>
            <a:ext cx="146018" cy="27669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下箭头 21"/>
          <p:cNvSpPr/>
          <p:nvPr/>
        </p:nvSpPr>
        <p:spPr>
          <a:xfrm>
            <a:off x="2067088" y="5365829"/>
            <a:ext cx="146018" cy="27669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a:blip r:embed="rId8"/>
          <a:stretch>
            <a:fillRect/>
          </a:stretch>
        </p:blipFill>
        <p:spPr>
          <a:xfrm>
            <a:off x="757688" y="3718080"/>
            <a:ext cx="2774073" cy="626650"/>
          </a:xfrm>
          <a:prstGeom prst="rect">
            <a:avLst/>
          </a:prstGeom>
        </p:spPr>
      </p:pic>
      <p:pic>
        <p:nvPicPr>
          <p:cNvPr id="23" name="图片 22"/>
          <p:cNvPicPr>
            <a:picLocks noChangeAspect="1"/>
          </p:cNvPicPr>
          <p:nvPr/>
        </p:nvPicPr>
        <p:blipFill>
          <a:blip r:embed="rId9"/>
          <a:stretch>
            <a:fillRect/>
          </a:stretch>
        </p:blipFill>
        <p:spPr>
          <a:xfrm>
            <a:off x="8428760" y="3643362"/>
            <a:ext cx="2325469" cy="1122455"/>
          </a:xfrm>
          <a:prstGeom prst="rect">
            <a:avLst/>
          </a:prstGeom>
        </p:spPr>
      </p:pic>
      <p:sp>
        <p:nvSpPr>
          <p:cNvPr id="3" name="矩形 2"/>
          <p:cNvSpPr/>
          <p:nvPr/>
        </p:nvSpPr>
        <p:spPr>
          <a:xfrm>
            <a:off x="4025340" y="2523408"/>
            <a:ext cx="6728890" cy="402543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6"/>
          <a:stretch>
            <a:fillRect/>
          </a:stretch>
        </p:blipFill>
        <p:spPr>
          <a:xfrm>
            <a:off x="6202482" y="2276775"/>
            <a:ext cx="3196112" cy="577787"/>
          </a:xfrm>
          <a:prstGeom prst="rect">
            <a:avLst/>
          </a:prstGeom>
        </p:spPr>
      </p:pic>
      <p:sp>
        <p:nvSpPr>
          <p:cNvPr id="8" name="矩形 7"/>
          <p:cNvSpPr/>
          <p:nvPr/>
        </p:nvSpPr>
        <p:spPr>
          <a:xfrm>
            <a:off x="4230797" y="2962951"/>
            <a:ext cx="6561055" cy="646331"/>
          </a:xfrm>
          <a:prstGeom prst="rect">
            <a:avLst/>
          </a:prstGeom>
        </p:spPr>
        <p:txBody>
          <a:bodyPr wrap="square">
            <a:spAutoFit/>
          </a:bodyPr>
          <a:lstStyle/>
          <a:p>
            <a:r>
              <a:rPr lang="en-US" altLang="zh-CN" dirty="0">
                <a:latin typeface="Arial" panose="020B0604020202020204" pitchFamily="34" charset="0"/>
                <a:ea typeface="华光黑体_CNKI" panose="02000500000000000000" pitchFamily="2" charset="-122"/>
                <a:cs typeface="Arial" panose="020B0604020202020204" pitchFamily="34" charset="0"/>
              </a:rPr>
              <a:t>E</a:t>
            </a:r>
            <a:r>
              <a:rPr lang="en-US" altLang="zh-CN" dirty="0" smtClean="0">
                <a:latin typeface="Arial" panose="020B0604020202020204" pitchFamily="34" charset="0"/>
                <a:ea typeface="华光黑体_CNKI" panose="02000500000000000000" pitchFamily="2" charset="-122"/>
                <a:cs typeface="Arial" panose="020B0604020202020204" pitchFamily="34" charset="0"/>
              </a:rPr>
              <a:t>.1 </a:t>
            </a:r>
            <a:r>
              <a:rPr lang="zh-CN" altLang="en-US" dirty="0" smtClean="0">
                <a:latin typeface="Arial" panose="020B0604020202020204" pitchFamily="34" charset="0"/>
                <a:ea typeface="华光黑体_CNKI" panose="02000500000000000000" pitchFamily="2" charset="-122"/>
                <a:cs typeface="Arial" panose="020B0604020202020204" pitchFamily="34" charset="0"/>
              </a:rPr>
              <a:t>通过抽样抽取</a:t>
            </a:r>
            <a:r>
              <a:rPr lang="en-US" altLang="zh-CN" dirty="0" smtClean="0">
                <a:latin typeface="Arial" panose="020B0604020202020204" pitchFamily="34" charset="0"/>
                <a:ea typeface="华光黑体_CNKI" panose="02000500000000000000" pitchFamily="2" charset="-122"/>
                <a:cs typeface="Arial" panose="020B0604020202020204" pitchFamily="34" charset="0"/>
              </a:rPr>
              <a:t>k</a:t>
            </a:r>
            <a:r>
              <a:rPr lang="zh-CN" altLang="en-US" dirty="0" smtClean="0">
                <a:latin typeface="Arial" panose="020B0604020202020204" pitchFamily="34" charset="0"/>
                <a:ea typeface="华光黑体_CNKI" panose="02000500000000000000" pitchFamily="2" charset="-122"/>
                <a:cs typeface="Arial" panose="020B0604020202020204" pitchFamily="34" charset="0"/>
              </a:rPr>
              <a:t>个细胞作为</a:t>
            </a:r>
            <a:r>
              <a:rPr lang="en-US" altLang="zh-CN" dirty="0" smtClean="0">
                <a:latin typeface="Arial" panose="020B0604020202020204" pitchFamily="34" charset="0"/>
                <a:ea typeface="华光黑体_CNKI" panose="02000500000000000000" pitchFamily="2" charset="-122"/>
                <a:cs typeface="Arial" panose="020B0604020202020204" pitchFamily="34" charset="0"/>
              </a:rPr>
              <a:t>landmarks</a:t>
            </a:r>
            <a:r>
              <a:rPr lang="zh-CN" altLang="en-US" dirty="0" smtClean="0">
                <a:latin typeface="Arial" panose="020B0604020202020204" pitchFamily="34" charset="0"/>
                <a:ea typeface="华光黑体_CNKI" panose="02000500000000000000" pitchFamily="2" charset="-122"/>
                <a:cs typeface="Arial" panose="020B0604020202020204" pitchFamily="34" charset="0"/>
              </a:rPr>
              <a:t>并用余弦相似度计算</a:t>
            </a:r>
            <a:r>
              <a:rPr lang="en-US" altLang="zh-CN" dirty="0" smtClean="0">
                <a:latin typeface="Arial" panose="020B0604020202020204" pitchFamily="34" charset="0"/>
                <a:ea typeface="华光黑体_CNKI" panose="02000500000000000000" pitchFamily="2" charset="-122"/>
                <a:cs typeface="Arial" panose="020B0604020202020204" pitchFamily="34" charset="0"/>
              </a:rPr>
              <a:t>k    </a:t>
            </a:r>
            <a:r>
              <a:rPr lang="zh-CN" altLang="en-US" dirty="0" smtClean="0">
                <a:latin typeface="Arial" panose="020B0604020202020204" pitchFamily="34" charset="0"/>
                <a:ea typeface="华光黑体_CNKI" panose="02000500000000000000" pitchFamily="2" charset="-122"/>
                <a:cs typeface="Arial" panose="020B0604020202020204" pitchFamily="34" charset="0"/>
              </a:rPr>
              <a:t>个细胞的相似度矩阵</a:t>
            </a:r>
            <a:r>
              <a:rPr lang="en-US" altLang="zh-CN" dirty="0" smtClean="0">
                <a:latin typeface="Arial" panose="020B0604020202020204" pitchFamily="34" charset="0"/>
                <a:ea typeface="华光黑体_CNKI" panose="02000500000000000000" pitchFamily="2" charset="-122"/>
                <a:cs typeface="Arial" panose="020B0604020202020204" pitchFamily="34" charset="0"/>
              </a:rPr>
              <a:t> N</a:t>
            </a:r>
            <a:r>
              <a:rPr lang="en-US" altLang="zh-CN" i="1" baseline="30000" dirty="0" smtClean="0">
                <a:latin typeface="Arial" panose="020B0604020202020204" pitchFamily="34" charset="0"/>
                <a:ea typeface="华光黑体_CNKI" panose="02000500000000000000" pitchFamily="2" charset="-122"/>
                <a:cs typeface="Arial" panose="020B0604020202020204" pitchFamily="34" charset="0"/>
              </a:rPr>
              <a:t>kk</a:t>
            </a:r>
            <a:r>
              <a:rPr lang="zh-CN" altLang="en-US" i="1" dirty="0" smtClean="0">
                <a:latin typeface="Arial" panose="020B0604020202020204" pitchFamily="34" charset="0"/>
                <a:ea typeface="华光黑体_CNKI" panose="02000500000000000000" pitchFamily="2" charset="-122"/>
                <a:cs typeface="Arial" panose="020B0604020202020204" pitchFamily="34" charset="0"/>
              </a:rPr>
              <a:t>，</a:t>
            </a:r>
            <a:endParaRPr lang="en-US" altLang="zh-CN" i="1" baseline="30000" dirty="0">
              <a:latin typeface="Arial" panose="020B0604020202020204" pitchFamily="34" charset="0"/>
              <a:ea typeface="华光黑体_CNKI" panose="02000500000000000000" pitchFamily="2" charset="-122"/>
              <a:cs typeface="Arial" panose="020B0604020202020204" pitchFamily="34" charset="0"/>
            </a:endParaRPr>
          </a:p>
        </p:txBody>
      </p:sp>
      <p:sp>
        <p:nvSpPr>
          <p:cNvPr id="34" name="矩形 33"/>
          <p:cNvSpPr/>
          <p:nvPr/>
        </p:nvSpPr>
        <p:spPr>
          <a:xfrm>
            <a:off x="4230797" y="4052918"/>
            <a:ext cx="4436065" cy="369332"/>
          </a:xfrm>
          <a:prstGeom prst="rect">
            <a:avLst/>
          </a:prstGeom>
        </p:spPr>
        <p:txBody>
          <a:bodyPr wrap="square">
            <a:spAutoFit/>
          </a:bodyPr>
          <a:lstStyle/>
          <a:p>
            <a:r>
              <a:rPr lang="en-US" altLang="zh-CN" dirty="0" smtClean="0">
                <a:latin typeface="Arial" panose="020B0604020202020204" pitchFamily="34" charset="0"/>
                <a:ea typeface="华光黑体_CNKI" panose="02000500000000000000" pitchFamily="2" charset="-122"/>
                <a:cs typeface="Arial" panose="020B0604020202020204" pitchFamily="34" charset="0"/>
              </a:rPr>
              <a:t>E.2 </a:t>
            </a:r>
            <a:r>
              <a:rPr lang="zh-CN" altLang="en-US" dirty="0" smtClean="0">
                <a:latin typeface="Arial" panose="020B0604020202020204" pitchFamily="34" charset="0"/>
                <a:ea typeface="华光黑体_CNKI" panose="02000500000000000000" pitchFamily="2" charset="-122"/>
                <a:cs typeface="Arial" panose="020B0604020202020204" pitchFamily="34" charset="0"/>
              </a:rPr>
              <a:t>利用</a:t>
            </a:r>
            <a:r>
              <a:rPr lang="en-US" altLang="zh-CN" dirty="0">
                <a:latin typeface="Arial" panose="020B0604020202020204" pitchFamily="34" charset="0"/>
                <a:ea typeface="华光黑体_CNKI" panose="02000500000000000000" pitchFamily="2" charset="-122"/>
                <a:cs typeface="Arial" panose="020B0604020202020204" pitchFamily="34" charset="0"/>
              </a:rPr>
              <a:t>N</a:t>
            </a:r>
            <a:r>
              <a:rPr lang="en-US" altLang="zh-CN" i="1" baseline="30000" dirty="0">
                <a:latin typeface="Arial" panose="020B0604020202020204" pitchFamily="34" charset="0"/>
                <a:ea typeface="华光黑体_CNKI" panose="02000500000000000000" pitchFamily="2" charset="-122"/>
                <a:cs typeface="Arial" panose="020B0604020202020204" pitchFamily="34" charset="0"/>
              </a:rPr>
              <a:t>kk</a:t>
            </a:r>
            <a:r>
              <a:rPr lang="zh-CN" altLang="en-US" dirty="0" smtClean="0">
                <a:latin typeface="Arial" panose="020B0604020202020204" pitchFamily="34" charset="0"/>
                <a:ea typeface="华光黑体_CNKI" panose="02000500000000000000" pitchFamily="2" charset="-122"/>
                <a:cs typeface="Arial" panose="020B0604020202020204" pitchFamily="34" charset="0"/>
              </a:rPr>
              <a:t>将原始相似度矩阵进行拆分：</a:t>
            </a:r>
            <a:endParaRPr lang="en-US" altLang="zh-CN" dirty="0">
              <a:latin typeface="Arial" panose="020B0604020202020204" pitchFamily="34" charset="0"/>
              <a:ea typeface="华光黑体_CNKI" panose="02000500000000000000" pitchFamily="2" charset="-122"/>
              <a:cs typeface="Arial" panose="020B0604020202020204" pitchFamily="34" charset="0"/>
            </a:endParaRPr>
          </a:p>
        </p:txBody>
      </p:sp>
      <p:sp>
        <p:nvSpPr>
          <p:cNvPr id="35" name="矩形 34"/>
          <p:cNvSpPr/>
          <p:nvPr/>
        </p:nvSpPr>
        <p:spPr>
          <a:xfrm>
            <a:off x="4230797" y="4897276"/>
            <a:ext cx="6523432" cy="646331"/>
          </a:xfrm>
          <a:prstGeom prst="rect">
            <a:avLst/>
          </a:prstGeom>
        </p:spPr>
        <p:txBody>
          <a:bodyPr wrap="square">
            <a:spAutoFit/>
          </a:bodyPr>
          <a:lstStyle/>
          <a:p>
            <a:r>
              <a:rPr lang="en-US" altLang="zh-CN" dirty="0" smtClean="0">
                <a:latin typeface="Arial" panose="020B0604020202020204" pitchFamily="34" charset="0"/>
                <a:ea typeface="华光黑体_CNKI" panose="02000500000000000000" pitchFamily="2" charset="-122"/>
                <a:cs typeface="Arial" panose="020B0604020202020204" pitchFamily="34" charset="0"/>
              </a:rPr>
              <a:t>E.3 </a:t>
            </a:r>
            <a:r>
              <a:rPr lang="zh-CN" altLang="en-US" dirty="0" smtClean="0">
                <a:latin typeface="Arial" panose="020B0604020202020204" pitchFamily="34" charset="0"/>
                <a:ea typeface="华光黑体_CNKI" panose="02000500000000000000" pitchFamily="2" charset="-122"/>
                <a:cs typeface="Arial" panose="020B0604020202020204" pitchFamily="34" charset="0"/>
              </a:rPr>
              <a:t>用</a:t>
            </a:r>
            <a:r>
              <a:rPr lang="en-US" altLang="zh-CN" dirty="0" smtClean="0">
                <a:latin typeface="Arial" panose="020B0604020202020204" pitchFamily="34" charset="0"/>
                <a:ea typeface="华光黑体_CNKI" panose="02000500000000000000" pitchFamily="2" charset="-122"/>
                <a:cs typeface="Arial" panose="020B0604020202020204" pitchFamily="34" charset="0"/>
              </a:rPr>
              <a:t>SVD</a:t>
            </a:r>
            <a:r>
              <a:rPr lang="zh-CN" altLang="en-US" dirty="0" smtClean="0">
                <a:latin typeface="Arial" panose="020B0604020202020204" pitchFamily="34" charset="0"/>
                <a:ea typeface="华光黑体_CNKI" panose="02000500000000000000" pitchFamily="2" charset="-122"/>
                <a:cs typeface="Arial" panose="020B0604020202020204" pitchFamily="34" charset="0"/>
              </a:rPr>
              <a:t>对</a:t>
            </a:r>
            <a:r>
              <a:rPr lang="en-US" altLang="zh-CN" dirty="0">
                <a:latin typeface="Arial" panose="020B0604020202020204" pitchFamily="34" charset="0"/>
                <a:ea typeface="华光黑体_CNKI" panose="02000500000000000000" pitchFamily="2" charset="-122"/>
                <a:cs typeface="Arial" panose="020B0604020202020204" pitchFamily="34" charset="0"/>
              </a:rPr>
              <a:t>N</a:t>
            </a:r>
            <a:r>
              <a:rPr lang="en-US" altLang="zh-CN" i="1" baseline="30000" dirty="0">
                <a:latin typeface="Arial" panose="020B0604020202020204" pitchFamily="34" charset="0"/>
                <a:ea typeface="华光黑体_CNKI" panose="02000500000000000000" pitchFamily="2" charset="-122"/>
                <a:cs typeface="Arial" panose="020B0604020202020204" pitchFamily="34" charset="0"/>
              </a:rPr>
              <a:t>kk </a:t>
            </a:r>
            <a:r>
              <a:rPr lang="zh-CN" altLang="en-US" dirty="0" smtClean="0">
                <a:latin typeface="Arial" panose="020B0604020202020204" pitchFamily="34" charset="0"/>
                <a:ea typeface="华光黑体_CNKI" panose="02000500000000000000" pitchFamily="2" charset="-122"/>
                <a:cs typeface="Arial" panose="020B0604020202020204" pitchFamily="34" charset="0"/>
              </a:rPr>
              <a:t>降维得到       ，将剩余</a:t>
            </a:r>
            <a:r>
              <a:rPr lang="en-US" altLang="zh-CN" dirty="0" smtClean="0">
                <a:latin typeface="Arial" panose="020B0604020202020204" pitchFamily="34" charset="0"/>
                <a:ea typeface="华光黑体_CNKI" panose="02000500000000000000" pitchFamily="2" charset="-122"/>
                <a:cs typeface="Arial" panose="020B0604020202020204" pitchFamily="34" charset="0"/>
              </a:rPr>
              <a:t>v</a:t>
            </a:r>
            <a:r>
              <a:rPr lang="zh-CN" altLang="en-US" dirty="0" smtClean="0">
                <a:latin typeface="Arial" panose="020B0604020202020204" pitchFamily="34" charset="0"/>
                <a:ea typeface="华光黑体_CNKI" panose="02000500000000000000" pitchFamily="2" charset="-122"/>
                <a:cs typeface="Arial" panose="020B0604020202020204" pitchFamily="34" charset="0"/>
              </a:rPr>
              <a:t>个细胞投射到低维空间得到：</a:t>
            </a:r>
            <a:endParaRPr lang="en-US" altLang="zh-CN" dirty="0">
              <a:latin typeface="Arial" panose="020B0604020202020204" pitchFamily="34" charset="0"/>
              <a:ea typeface="华光黑体_CNKI" panose="02000500000000000000" pitchFamily="2" charset="-122"/>
              <a:cs typeface="Arial" panose="020B0604020202020204" pitchFamily="34" charset="0"/>
            </a:endParaRPr>
          </a:p>
        </p:txBody>
      </p:sp>
      <p:pic>
        <p:nvPicPr>
          <p:cNvPr id="14" name="图片 13"/>
          <p:cNvPicPr>
            <a:picLocks noChangeAspect="1"/>
          </p:cNvPicPr>
          <p:nvPr/>
        </p:nvPicPr>
        <p:blipFill rotWithShape="1">
          <a:blip r:embed="rId10"/>
          <a:srcRect l="7459" t="12310"/>
          <a:stretch/>
        </p:blipFill>
        <p:spPr>
          <a:xfrm>
            <a:off x="6959599" y="4947920"/>
            <a:ext cx="430185" cy="273988"/>
          </a:xfrm>
          <a:prstGeom prst="rect">
            <a:avLst/>
          </a:prstGeom>
        </p:spPr>
      </p:pic>
      <p:pic>
        <p:nvPicPr>
          <p:cNvPr id="36" name="图片 35"/>
          <p:cNvPicPr>
            <a:picLocks noChangeAspect="1"/>
          </p:cNvPicPr>
          <p:nvPr/>
        </p:nvPicPr>
        <p:blipFill>
          <a:blip r:embed="rId11"/>
          <a:stretch>
            <a:fillRect/>
          </a:stretch>
        </p:blipFill>
        <p:spPr>
          <a:xfrm>
            <a:off x="6448829" y="5327342"/>
            <a:ext cx="1620623" cy="1122455"/>
          </a:xfrm>
          <a:prstGeom prst="rect">
            <a:avLst/>
          </a:prstGeom>
        </p:spPr>
      </p:pic>
      <p:sp>
        <p:nvSpPr>
          <p:cNvPr id="37" name="右箭头 36"/>
          <p:cNvSpPr/>
          <p:nvPr/>
        </p:nvSpPr>
        <p:spPr>
          <a:xfrm>
            <a:off x="3630528" y="4960071"/>
            <a:ext cx="270338" cy="15675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052106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a:off x="0" y="555312"/>
            <a:ext cx="5869577" cy="87085"/>
          </a:xfrm>
          <a:prstGeom prst="r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华光黑体_CNKI" panose="02000500000000000000" pitchFamily="2" charset="-122"/>
              <a:cs typeface="Arial" panose="020B0604020202020204" pitchFamily="34" charset="0"/>
            </a:endParaRPr>
          </a:p>
        </p:txBody>
      </p:sp>
      <p:sp>
        <p:nvSpPr>
          <p:cNvPr id="3" name="矩形 2"/>
          <p:cNvSpPr/>
          <p:nvPr/>
        </p:nvSpPr>
        <p:spPr>
          <a:xfrm>
            <a:off x="98375" y="65604"/>
            <a:ext cx="12610628" cy="460375"/>
          </a:xfrm>
          <a:prstGeom prst="rect">
            <a:avLst/>
          </a:prstGeom>
        </p:spPr>
        <p:txBody>
          <a:bodyPr wrap="square">
            <a:spAutoFit/>
          </a:bodyPr>
          <a:lstStyle/>
          <a:p>
            <a:r>
              <a:rPr lang="zh-CN" altLang="en-US" sz="2400" b="1" dirty="0">
                <a:solidFill>
                  <a:srgbClr val="002060"/>
                </a:solidFill>
                <a:latin typeface="Arial" panose="020B0604020202020204" pitchFamily="34" charset="0"/>
                <a:ea typeface="华光黑体_CNKI" panose="02000500000000000000" pitchFamily="2" charset="-122"/>
                <a:cs typeface="Arial" panose="020B0604020202020204" pitchFamily="34" charset="0"/>
              </a:rPr>
              <a:t>改进</a:t>
            </a:r>
            <a:r>
              <a:rPr lang="en-US" altLang="zh-CN" sz="2400" b="1" dirty="0" smtClean="0">
                <a:solidFill>
                  <a:srgbClr val="002060"/>
                </a:solidFill>
                <a:latin typeface="Arial" panose="020B0604020202020204" pitchFamily="34" charset="0"/>
                <a:ea typeface="华光黑体_CNKI" panose="02000500000000000000" pitchFamily="2" charset="-122"/>
                <a:cs typeface="Arial" panose="020B0604020202020204" pitchFamily="34" charset="0"/>
              </a:rPr>
              <a:t>scART</a:t>
            </a:r>
            <a:r>
              <a:rPr lang="zh-CN" altLang="en-US" sz="2400" b="1" dirty="0" smtClean="0">
                <a:solidFill>
                  <a:srgbClr val="002060"/>
                </a:solidFill>
                <a:latin typeface="Arial" panose="020B0604020202020204" pitchFamily="34" charset="0"/>
                <a:ea typeface="华光黑体_CNKI" panose="02000500000000000000" pitchFamily="2" charset="-122"/>
                <a:cs typeface="Arial" panose="020B0604020202020204" pitchFamily="34" charset="0"/>
              </a:rPr>
              <a:t>后对大规模数据集的分群</a:t>
            </a:r>
            <a:r>
              <a:rPr lang="zh-CN" altLang="en-US" sz="2400" b="1" dirty="0">
                <a:solidFill>
                  <a:srgbClr val="002060"/>
                </a:solidFill>
                <a:latin typeface="Arial" panose="020B0604020202020204" pitchFamily="34" charset="0"/>
                <a:ea typeface="华光黑体_CNKI" panose="02000500000000000000" pitchFamily="2" charset="-122"/>
                <a:cs typeface="Arial" panose="020B0604020202020204" pitchFamily="34" charset="0"/>
              </a:rPr>
              <a:t>效果比较</a:t>
            </a:r>
          </a:p>
        </p:txBody>
      </p:sp>
      <p:pic>
        <p:nvPicPr>
          <p:cNvPr id="9" name="图片 8"/>
          <p:cNvPicPr>
            <a:picLocks noChangeAspect="1"/>
          </p:cNvPicPr>
          <p:nvPr/>
        </p:nvPicPr>
        <p:blipFill>
          <a:blip r:embed="rId2"/>
          <a:stretch>
            <a:fillRect/>
          </a:stretch>
        </p:blipFill>
        <p:spPr>
          <a:xfrm>
            <a:off x="5418042" y="1844777"/>
            <a:ext cx="6026777" cy="3253308"/>
          </a:xfrm>
          <a:prstGeom prst="rect">
            <a:avLst/>
          </a:prstGeom>
        </p:spPr>
      </p:pic>
      <p:pic>
        <p:nvPicPr>
          <p:cNvPr id="10" name="图片 9"/>
          <p:cNvPicPr>
            <a:picLocks noChangeAspect="1"/>
          </p:cNvPicPr>
          <p:nvPr/>
        </p:nvPicPr>
        <p:blipFill>
          <a:blip r:embed="rId3"/>
          <a:stretch>
            <a:fillRect/>
          </a:stretch>
        </p:blipFill>
        <p:spPr>
          <a:xfrm>
            <a:off x="1611833" y="2029443"/>
            <a:ext cx="3674269" cy="3826247"/>
          </a:xfrm>
          <a:prstGeom prst="rect">
            <a:avLst/>
          </a:prstGeom>
        </p:spPr>
      </p:pic>
      <p:sp>
        <p:nvSpPr>
          <p:cNvPr id="11" name="矩形 10"/>
          <p:cNvSpPr/>
          <p:nvPr/>
        </p:nvSpPr>
        <p:spPr>
          <a:xfrm>
            <a:off x="98375" y="659837"/>
            <a:ext cx="8853449" cy="600164"/>
          </a:xfrm>
          <a:prstGeom prst="rect">
            <a:avLst/>
          </a:prstGeom>
        </p:spPr>
        <p:txBody>
          <a:bodyPr wrap="none">
            <a:spAutoFit/>
          </a:bodyPr>
          <a:lstStyle/>
          <a:p>
            <a:pPr marL="342900" indent="-342900">
              <a:lnSpc>
                <a:spcPct val="150000"/>
              </a:lnSpc>
              <a:buFont typeface="Wingdings" panose="05000000000000000000" pitchFamily="2" charset="2"/>
              <a:buChar char="Ø"/>
            </a:pPr>
            <a:r>
              <a:rPr lang="zh-CN" altLang="en-US" sz="2200" dirty="0" smtClean="0">
                <a:latin typeface="Arial" panose="020B0604020202020204" pitchFamily="34" charset="0"/>
                <a:ea typeface="华光黑体_CNKI" panose="02000500000000000000" pitchFamily="2" charset="-122"/>
                <a:cs typeface="Arial" panose="020B0604020202020204" pitchFamily="34" charset="0"/>
              </a:rPr>
              <a:t>在</a:t>
            </a:r>
            <a:r>
              <a:rPr lang="en-US" altLang="zh-CN" sz="2200" dirty="0" smtClean="0">
                <a:latin typeface="Arial" panose="020B0604020202020204" pitchFamily="34" charset="0"/>
                <a:ea typeface="华光黑体_CNKI" panose="02000500000000000000" pitchFamily="2" charset="-122"/>
                <a:cs typeface="Arial" panose="020B0604020202020204" pitchFamily="34" charset="0"/>
              </a:rPr>
              <a:t>30K</a:t>
            </a:r>
            <a:r>
              <a:rPr lang="zh-CN" altLang="en-US" sz="2200" dirty="0" smtClean="0">
                <a:latin typeface="Arial" panose="020B0604020202020204" pitchFamily="34" charset="0"/>
                <a:ea typeface="华光黑体_CNKI" panose="02000500000000000000" pitchFamily="2" charset="-122"/>
                <a:cs typeface="Arial" panose="020B0604020202020204" pitchFamily="34" charset="0"/>
              </a:rPr>
              <a:t>细胞数时比较引入</a:t>
            </a:r>
            <a:r>
              <a:rPr lang="en-US" altLang="zh-CN" sz="2200" dirty="0" err="1" smtClean="0">
                <a:latin typeface="Arial" panose="020B0604020202020204" pitchFamily="34" charset="0"/>
                <a:ea typeface="华光黑体_CNKI" panose="02000500000000000000" pitchFamily="2" charset="-122"/>
                <a:cs typeface="Arial" panose="020B0604020202020204" pitchFamily="34" charset="0"/>
              </a:rPr>
              <a:t>nystrom</a:t>
            </a:r>
            <a:r>
              <a:rPr lang="zh-CN" altLang="en-US" sz="2200" dirty="0" smtClean="0">
                <a:latin typeface="Arial" panose="020B0604020202020204" pitchFamily="34" charset="0"/>
                <a:ea typeface="华光黑体_CNKI" panose="02000500000000000000" pitchFamily="2" charset="-122"/>
                <a:cs typeface="Arial" panose="020B0604020202020204" pitchFamily="34" charset="0"/>
              </a:rPr>
              <a:t>，</a:t>
            </a:r>
            <a:r>
              <a:rPr lang="en-US" altLang="zh-CN" sz="2200" dirty="0" smtClean="0">
                <a:latin typeface="Arial" panose="020B0604020202020204" pitchFamily="34" charset="0"/>
                <a:ea typeface="华光黑体_CNKI" panose="02000500000000000000" pitchFamily="2" charset="-122"/>
                <a:cs typeface="Arial" panose="020B0604020202020204" pitchFamily="34" charset="0"/>
              </a:rPr>
              <a:t>harmony</a:t>
            </a:r>
            <a:r>
              <a:rPr lang="zh-CN" altLang="en-US" sz="2200" dirty="0" smtClean="0">
                <a:latin typeface="Arial" panose="020B0604020202020204" pitchFamily="34" charset="0"/>
                <a:ea typeface="华光黑体_CNKI" panose="02000500000000000000" pitchFamily="2" charset="-122"/>
                <a:cs typeface="Arial" panose="020B0604020202020204" pitchFamily="34" charset="0"/>
              </a:rPr>
              <a:t>后</a:t>
            </a:r>
            <a:r>
              <a:rPr lang="en-US" altLang="zh-CN" sz="2200" dirty="0" smtClean="0">
                <a:latin typeface="Arial" panose="020B0604020202020204" pitchFamily="34" charset="0"/>
                <a:ea typeface="华光黑体_CNKI" panose="02000500000000000000" pitchFamily="2" charset="-122"/>
                <a:cs typeface="Arial" panose="020B0604020202020204" pitchFamily="34" charset="0"/>
              </a:rPr>
              <a:t>scART</a:t>
            </a:r>
            <a:r>
              <a:rPr lang="zh-CN" altLang="en-US" sz="2200" dirty="0" smtClean="0">
                <a:latin typeface="Arial" panose="020B0604020202020204" pitchFamily="34" charset="0"/>
                <a:ea typeface="华光黑体_CNKI" panose="02000500000000000000" pitchFamily="2" charset="-122"/>
                <a:cs typeface="Arial" panose="020B0604020202020204" pitchFamily="34" charset="0"/>
              </a:rPr>
              <a:t>的分群效果。</a:t>
            </a:r>
            <a:r>
              <a:rPr lang="en-US" altLang="zh-CN" sz="2200" dirty="0" smtClean="0">
                <a:latin typeface="Arial" panose="020B0604020202020204" pitchFamily="34" charset="0"/>
                <a:ea typeface="华光黑体_CNKI" panose="02000500000000000000" pitchFamily="2" charset="-122"/>
                <a:cs typeface="Arial" panose="020B0604020202020204" pitchFamily="34" charset="0"/>
              </a:rPr>
              <a:t> </a:t>
            </a:r>
            <a:endParaRPr lang="en-US" altLang="zh-CN" sz="2200" dirty="0">
              <a:latin typeface="Arial" panose="020B0604020202020204" pitchFamily="34" charset="0"/>
              <a:ea typeface="华光黑体_CNKI" panose="02000500000000000000" pitchFamily="2" charset="-122"/>
              <a:cs typeface="Arial" panose="020B0604020202020204" pitchFamily="34" charset="0"/>
            </a:endParaRPr>
          </a:p>
        </p:txBody>
      </p:sp>
      <p:sp>
        <p:nvSpPr>
          <p:cNvPr id="13" name="矩形 12"/>
          <p:cNvSpPr/>
          <p:nvPr/>
        </p:nvSpPr>
        <p:spPr>
          <a:xfrm>
            <a:off x="4255735" y="1260001"/>
            <a:ext cx="2563522" cy="400110"/>
          </a:xfrm>
          <a:prstGeom prst="rect">
            <a:avLst/>
          </a:prstGeom>
        </p:spPr>
        <p:txBody>
          <a:bodyPr wrap="none">
            <a:spAutoFit/>
          </a:bodyPr>
          <a:lstStyle/>
          <a:p>
            <a:r>
              <a:rPr lang="en-US" altLang="zh-CN" sz="2000" dirty="0">
                <a:latin typeface="Arial" panose="020B0604020202020204" pitchFamily="34" charset="0"/>
                <a:cs typeface="Arial" panose="020B0604020202020204" pitchFamily="34" charset="0"/>
              </a:rPr>
              <a:t>Number of cells: 30K</a:t>
            </a:r>
          </a:p>
        </p:txBody>
      </p:sp>
      <p:sp>
        <p:nvSpPr>
          <p:cNvPr id="15" name="文本框 14"/>
          <p:cNvSpPr txBox="1"/>
          <p:nvPr/>
        </p:nvSpPr>
        <p:spPr>
          <a:xfrm>
            <a:off x="3117668" y="1660111"/>
            <a:ext cx="1637213"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latin typeface="华光黑体_CNKI" panose="02000500000000000000" pitchFamily="2" charset="-122"/>
                <a:ea typeface="华光黑体_CNKI" panose="02000500000000000000" pitchFamily="2" charset="-122"/>
              </a:rPr>
              <a:t>计算时长</a:t>
            </a:r>
          </a:p>
        </p:txBody>
      </p:sp>
      <p:sp>
        <p:nvSpPr>
          <p:cNvPr id="16" name="文本框 15"/>
          <p:cNvSpPr txBox="1"/>
          <p:nvPr/>
        </p:nvSpPr>
        <p:spPr>
          <a:xfrm>
            <a:off x="6794218" y="1745757"/>
            <a:ext cx="1637213"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latin typeface="华光黑体_CNKI" panose="02000500000000000000" pitchFamily="2" charset="-122"/>
                <a:ea typeface="华光黑体_CNKI" panose="02000500000000000000" pitchFamily="2" charset="-122"/>
              </a:rPr>
              <a:t>分群准确度</a:t>
            </a:r>
            <a:endParaRPr lang="zh-CN" altLang="en-US" dirty="0">
              <a:latin typeface="华光黑体_CNKI" panose="02000500000000000000" pitchFamily="2" charset="-122"/>
              <a:ea typeface="华光黑体_CNKI" panose="02000500000000000000" pitchFamily="2" charset="-122"/>
            </a:endParaRPr>
          </a:p>
        </p:txBody>
      </p:sp>
      <p:sp>
        <p:nvSpPr>
          <p:cNvPr id="17" name="矩形 16"/>
          <p:cNvSpPr/>
          <p:nvPr/>
        </p:nvSpPr>
        <p:spPr>
          <a:xfrm>
            <a:off x="972515" y="6016773"/>
            <a:ext cx="9990125" cy="400110"/>
          </a:xfrm>
          <a:prstGeom prst="rect">
            <a:avLst/>
          </a:prstGeom>
        </p:spPr>
        <p:txBody>
          <a:bodyPr wrap="square">
            <a:spAutoFit/>
          </a:bodyPr>
          <a:lstStyle/>
          <a:p>
            <a:r>
              <a:rPr lang="zh-CN" altLang="en-US" sz="2000" dirty="0" smtClean="0">
                <a:latin typeface="Arial" panose="020B0604020202020204" pitchFamily="34" charset="0"/>
                <a:ea typeface="华光黑体_CNKI" panose="02000500000000000000" pitchFamily="2" charset="-122"/>
                <a:cs typeface="Arial" panose="020B0604020202020204" pitchFamily="34" charset="0"/>
              </a:rPr>
              <a:t>小结</a:t>
            </a:r>
            <a:r>
              <a:rPr lang="en-US" altLang="zh-CN" sz="2000" dirty="0" smtClean="0">
                <a:latin typeface="Arial" panose="020B0604020202020204" pitchFamily="34" charset="0"/>
                <a:ea typeface="华光黑体_CNKI" panose="02000500000000000000" pitchFamily="2" charset="-122"/>
                <a:cs typeface="Arial" panose="020B0604020202020204" pitchFamily="34" charset="0"/>
              </a:rPr>
              <a:t>1</a:t>
            </a:r>
            <a:r>
              <a:rPr lang="zh-CN" altLang="en-US" sz="2000" dirty="0" smtClean="0">
                <a:latin typeface="Arial" panose="020B0604020202020204" pitchFamily="34" charset="0"/>
                <a:ea typeface="华光黑体_CNKI" panose="02000500000000000000" pitchFamily="2" charset="-122"/>
                <a:cs typeface="Arial" panose="020B0604020202020204" pitchFamily="34" charset="0"/>
              </a:rPr>
              <a:t>：引入</a:t>
            </a:r>
            <a:r>
              <a:rPr lang="en-US" altLang="zh-CN" sz="2000" dirty="0" smtClean="0">
                <a:latin typeface="Arial" panose="020B0604020202020204" pitchFamily="34" charset="0"/>
                <a:ea typeface="华光黑体_CNKI" panose="02000500000000000000" pitchFamily="2" charset="-122"/>
                <a:cs typeface="Arial" panose="020B0604020202020204" pitchFamily="34" charset="0"/>
              </a:rPr>
              <a:t>harmony</a:t>
            </a:r>
            <a:r>
              <a:rPr lang="zh-CN" altLang="en-US" sz="2000" dirty="0">
                <a:latin typeface="Arial" panose="020B0604020202020204" pitchFamily="34" charset="0"/>
                <a:ea typeface="华光黑体_CNKI" panose="02000500000000000000" pitchFamily="2" charset="-122"/>
                <a:cs typeface="Arial" panose="020B0604020202020204" pitchFamily="34" charset="0"/>
              </a:rPr>
              <a:t>虽然</a:t>
            </a:r>
            <a:r>
              <a:rPr lang="zh-CN" altLang="en-US" sz="2000" dirty="0" smtClean="0">
                <a:latin typeface="Arial" panose="020B0604020202020204" pitchFamily="34" charset="0"/>
                <a:ea typeface="华光黑体_CNKI" panose="02000500000000000000" pitchFamily="2" charset="-122"/>
                <a:cs typeface="Arial" panose="020B0604020202020204" pitchFamily="34" charset="0"/>
              </a:rPr>
              <a:t>可以提高分析速度，但分群准确度会受到较大的影响。</a:t>
            </a:r>
            <a:endParaRPr lang="zh-CN" altLang="en-US" sz="2000" dirty="0">
              <a:latin typeface="Arial" panose="020B0604020202020204" pitchFamily="34" charset="0"/>
              <a:ea typeface="华光黑体_CNKI" panose="02000500000000000000"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433152" y="1049617"/>
            <a:ext cx="4541523" cy="461665"/>
          </a:xfrm>
          <a:prstGeom prst="rect">
            <a:avLst/>
          </a:prstGeom>
          <a:noFill/>
        </p:spPr>
        <p:txBody>
          <a:bodyPr wrap="square" rtlCol="0">
            <a:spAutoFit/>
          </a:bodyPr>
          <a:lstStyle/>
          <a:p>
            <a:pPr algn="ctr"/>
            <a:r>
              <a:rPr lang="en-US" altLang="zh-CN" sz="2400" dirty="0" smtClean="0">
                <a:latin typeface="Calibri" panose="020F0502020204030204" pitchFamily="34" charset="0"/>
                <a:cs typeface="Calibri" panose="020F0502020204030204" pitchFamily="34" charset="0"/>
              </a:rPr>
              <a:t>scART, ARI=0.81</a:t>
            </a:r>
            <a:endParaRPr lang="zh-CN" altLang="en-US" sz="2400" dirty="0">
              <a:latin typeface="Calibri" panose="020F0502020204030204" pitchFamily="34" charset="0"/>
              <a:cs typeface="Calibri" panose="020F0502020204030204" pitchFamily="34" charset="0"/>
            </a:endParaRPr>
          </a:p>
        </p:txBody>
      </p:sp>
      <p:sp>
        <p:nvSpPr>
          <p:cNvPr id="2" name="直角三角形 1"/>
          <p:cNvSpPr/>
          <p:nvPr/>
        </p:nvSpPr>
        <p:spPr>
          <a:xfrm>
            <a:off x="0" y="555312"/>
            <a:ext cx="5869577" cy="87085"/>
          </a:xfrm>
          <a:prstGeom prst="r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华光黑体_CNKI" panose="02000500000000000000" pitchFamily="2" charset="-122"/>
              <a:cs typeface="Arial" panose="020B0604020202020204" pitchFamily="34" charset="0"/>
            </a:endParaRPr>
          </a:p>
        </p:txBody>
      </p:sp>
      <p:sp>
        <p:nvSpPr>
          <p:cNvPr id="3" name="矩形 2"/>
          <p:cNvSpPr/>
          <p:nvPr/>
        </p:nvSpPr>
        <p:spPr>
          <a:xfrm>
            <a:off x="98375" y="65604"/>
            <a:ext cx="12610628" cy="460375"/>
          </a:xfrm>
          <a:prstGeom prst="rect">
            <a:avLst/>
          </a:prstGeom>
        </p:spPr>
        <p:txBody>
          <a:bodyPr wrap="square">
            <a:spAutoFit/>
          </a:bodyPr>
          <a:lstStyle/>
          <a:p>
            <a:r>
              <a:rPr lang="en-US" altLang="zh-CN" sz="2400" b="1" dirty="0">
                <a:solidFill>
                  <a:srgbClr val="002060"/>
                </a:solidFill>
                <a:latin typeface="Arial" panose="020B0604020202020204" pitchFamily="34" charset="0"/>
                <a:ea typeface="华光黑体_CNKI" panose="02000500000000000000" pitchFamily="2" charset="-122"/>
                <a:cs typeface="Arial" panose="020B0604020202020204" pitchFamily="34" charset="0"/>
              </a:rPr>
              <a:t>scART+nystrom</a:t>
            </a:r>
            <a:r>
              <a:rPr lang="zh-CN" altLang="en-US" sz="2400" b="1" dirty="0">
                <a:solidFill>
                  <a:srgbClr val="002060"/>
                </a:solidFill>
                <a:latin typeface="Arial" panose="020B0604020202020204" pitchFamily="34" charset="0"/>
                <a:ea typeface="华光黑体_CNKI" panose="02000500000000000000" pitchFamily="2" charset="-122"/>
                <a:cs typeface="Arial" panose="020B0604020202020204" pitchFamily="34" charset="0"/>
              </a:rPr>
              <a:t>分群可视化结果</a:t>
            </a:r>
          </a:p>
        </p:txBody>
      </p:sp>
      <p:sp>
        <p:nvSpPr>
          <p:cNvPr id="8" name="文本框 7"/>
          <p:cNvSpPr txBox="1"/>
          <p:nvPr/>
        </p:nvSpPr>
        <p:spPr>
          <a:xfrm>
            <a:off x="384359" y="5296073"/>
            <a:ext cx="11122893" cy="707886"/>
          </a:xfrm>
          <a:prstGeom prst="rect">
            <a:avLst/>
          </a:prstGeom>
        </p:spPr>
        <p:txBody>
          <a:bodyPr wrap="square">
            <a:spAutoFit/>
          </a:bodyPr>
          <a:lstStyle>
            <a:defPPr>
              <a:defRPr lang="zh-CN"/>
            </a:defPPr>
            <a:lvl1pPr>
              <a:defRPr sz="2000">
                <a:latin typeface="Arial" panose="020B0604020202020204" pitchFamily="34" charset="0"/>
                <a:ea typeface="华光黑体_CNKI" panose="02000500000000000000" pitchFamily="2" charset="-122"/>
                <a:cs typeface="Arial" panose="020B0604020202020204" pitchFamily="34" charset="0"/>
              </a:defRPr>
            </a:lvl1pPr>
          </a:lstStyle>
          <a:p>
            <a:r>
              <a:rPr lang="zh-CN" altLang="en-US" dirty="0">
                <a:sym typeface="+mn-ea"/>
              </a:rPr>
              <a:t>小结</a:t>
            </a:r>
            <a:r>
              <a:rPr lang="en-US" altLang="zh-CN" dirty="0">
                <a:sym typeface="+mn-ea"/>
              </a:rPr>
              <a:t>2</a:t>
            </a:r>
            <a:r>
              <a:rPr lang="zh-CN" altLang="en-US" dirty="0" smtClean="0">
                <a:sym typeface="+mn-ea"/>
              </a:rPr>
              <a:t>：</a:t>
            </a:r>
            <a:r>
              <a:rPr lang="en-US" altLang="zh-CN" dirty="0" err="1" smtClean="0">
                <a:sym typeface="+mn-ea"/>
              </a:rPr>
              <a:t>scART+nystrom</a:t>
            </a:r>
            <a:r>
              <a:rPr lang="zh-CN" altLang="en-US" dirty="0">
                <a:sym typeface="+mn-ea"/>
              </a:rPr>
              <a:t>的</a:t>
            </a:r>
            <a:r>
              <a:rPr lang="zh-CN" altLang="en-US" dirty="0" smtClean="0">
                <a:sym typeface="+mn-ea"/>
              </a:rPr>
              <a:t>方法后的分析速度没有</a:t>
            </a:r>
            <a:r>
              <a:rPr lang="en-US" altLang="zh-CN" dirty="0" err="1">
                <a:sym typeface="+mn-ea"/>
              </a:rPr>
              <a:t>scART+</a:t>
            </a:r>
            <a:r>
              <a:rPr lang="en-US" altLang="zh-CN" dirty="0" err="1" smtClean="0">
                <a:sym typeface="+mn-ea"/>
              </a:rPr>
              <a:t>harmony</a:t>
            </a:r>
            <a:r>
              <a:rPr lang="zh-CN" altLang="en-US" dirty="0">
                <a:sym typeface="+mn-ea"/>
              </a:rPr>
              <a:t>快，但是分群准确度还是能比较好的</a:t>
            </a:r>
            <a:r>
              <a:rPr lang="zh-CN" altLang="en-US" dirty="0" smtClean="0">
                <a:sym typeface="+mn-ea"/>
              </a:rPr>
              <a:t>保持，但</a:t>
            </a:r>
            <a:r>
              <a:rPr lang="en-US" altLang="zh-CN" dirty="0" err="1">
                <a:sym typeface="+mn-ea"/>
              </a:rPr>
              <a:t>scART+nystrom</a:t>
            </a:r>
            <a:r>
              <a:rPr lang="zh-CN" altLang="en-US" dirty="0" smtClean="0">
                <a:sym typeface="+mn-ea"/>
              </a:rPr>
              <a:t>在</a:t>
            </a:r>
            <a:r>
              <a:rPr lang="zh-CN" altLang="en-US" dirty="0">
                <a:sym typeface="+mn-ea"/>
              </a:rPr>
              <a:t>识别</a:t>
            </a:r>
            <a:r>
              <a:rPr lang="en-US" altLang="zh-CN" dirty="0">
                <a:sym typeface="+mn-ea"/>
              </a:rPr>
              <a:t>rare population</a:t>
            </a:r>
            <a:r>
              <a:rPr lang="zh-CN" altLang="en-US" dirty="0">
                <a:sym typeface="+mn-ea"/>
              </a:rPr>
              <a:t>方面的</a:t>
            </a:r>
            <a:r>
              <a:rPr lang="zh-CN" altLang="en-US" dirty="0" smtClean="0">
                <a:sym typeface="+mn-ea"/>
              </a:rPr>
              <a:t>能力还是受到一定限制的。</a:t>
            </a:r>
            <a:endParaRPr lang="zh-CN" altLang="en-US" dirty="0"/>
          </a:p>
        </p:txBody>
      </p:sp>
      <p:pic>
        <p:nvPicPr>
          <p:cNvPr id="10" name="图片 9"/>
          <p:cNvPicPr>
            <a:picLocks noChangeAspect="1"/>
          </p:cNvPicPr>
          <p:nvPr/>
        </p:nvPicPr>
        <p:blipFill rotWithShape="1">
          <a:blip r:embed="rId2"/>
          <a:srcRect l="58875" t="12486" r="5440" b="17299"/>
          <a:stretch/>
        </p:blipFill>
        <p:spPr>
          <a:xfrm>
            <a:off x="6622167" y="1974725"/>
            <a:ext cx="2412274" cy="2361433"/>
          </a:xfrm>
          <a:prstGeom prst="rect">
            <a:avLst/>
          </a:prstGeom>
        </p:spPr>
      </p:pic>
      <p:pic>
        <p:nvPicPr>
          <p:cNvPr id="11" name="图片 10"/>
          <p:cNvPicPr>
            <a:picLocks noChangeAspect="1"/>
          </p:cNvPicPr>
          <p:nvPr/>
        </p:nvPicPr>
        <p:blipFill>
          <a:blip r:embed="rId3"/>
          <a:stretch>
            <a:fillRect/>
          </a:stretch>
        </p:blipFill>
        <p:spPr>
          <a:xfrm>
            <a:off x="1250105" y="1960647"/>
            <a:ext cx="2403564" cy="2379222"/>
          </a:xfrm>
          <a:prstGeom prst="rect">
            <a:avLst/>
          </a:prstGeom>
        </p:spPr>
      </p:pic>
      <p:sp>
        <p:nvSpPr>
          <p:cNvPr id="13" name="矩形 12"/>
          <p:cNvSpPr/>
          <p:nvPr/>
        </p:nvSpPr>
        <p:spPr>
          <a:xfrm>
            <a:off x="1434409" y="1612895"/>
            <a:ext cx="2039982" cy="369332"/>
          </a:xfrm>
          <a:prstGeom prst="rect">
            <a:avLst/>
          </a:prstGeom>
        </p:spPr>
        <p:txBody>
          <a:bodyPr wrap="none">
            <a:spAutoFit/>
          </a:bodyPr>
          <a:lstStyle/>
          <a:p>
            <a:pPr algn="ctr"/>
            <a:r>
              <a:rPr lang="en-US" altLang="zh-CN" dirty="0" smtClean="0">
                <a:latin typeface="Calibri" panose="020F0502020204030204" pitchFamily="34" charset="0"/>
                <a:cs typeface="Calibri" panose="020F0502020204030204" pitchFamily="34" charset="0"/>
              </a:rPr>
              <a:t>Colored by cell type</a:t>
            </a:r>
            <a:endParaRPr lang="en-US" altLang="zh-CN" dirty="0">
              <a:latin typeface="Calibri" panose="020F0502020204030204" pitchFamily="34" charset="0"/>
              <a:cs typeface="Calibri" panose="020F0502020204030204" pitchFamily="34" charset="0"/>
            </a:endParaRPr>
          </a:p>
        </p:txBody>
      </p:sp>
      <p:sp>
        <p:nvSpPr>
          <p:cNvPr id="14" name="矩形 13"/>
          <p:cNvSpPr/>
          <p:nvPr/>
        </p:nvSpPr>
        <p:spPr>
          <a:xfrm>
            <a:off x="1433152" y="1612895"/>
            <a:ext cx="2039982" cy="369332"/>
          </a:xfrm>
          <a:prstGeom prst="rect">
            <a:avLst/>
          </a:prstGeom>
        </p:spPr>
        <p:txBody>
          <a:bodyPr wrap="none">
            <a:spAutoFit/>
          </a:bodyPr>
          <a:lstStyle/>
          <a:p>
            <a:pPr algn="ctr"/>
            <a:r>
              <a:rPr lang="en-US" altLang="zh-CN" dirty="0" smtClean="0">
                <a:latin typeface="Calibri" panose="020F0502020204030204" pitchFamily="34" charset="0"/>
                <a:cs typeface="Calibri" panose="020F0502020204030204" pitchFamily="34" charset="0"/>
              </a:rPr>
              <a:t>Colored by cell type</a:t>
            </a:r>
            <a:endParaRPr lang="en-US" altLang="zh-CN" dirty="0">
              <a:latin typeface="Calibri" panose="020F0502020204030204" pitchFamily="34" charset="0"/>
              <a:cs typeface="Calibri" panose="020F0502020204030204" pitchFamily="34" charset="0"/>
            </a:endParaRPr>
          </a:p>
        </p:txBody>
      </p:sp>
      <p:sp>
        <p:nvSpPr>
          <p:cNvPr id="15" name="矩形 14"/>
          <p:cNvSpPr/>
          <p:nvPr/>
        </p:nvSpPr>
        <p:spPr>
          <a:xfrm>
            <a:off x="3953360" y="1600948"/>
            <a:ext cx="1965218" cy="369332"/>
          </a:xfrm>
          <a:prstGeom prst="rect">
            <a:avLst/>
          </a:prstGeom>
        </p:spPr>
        <p:txBody>
          <a:bodyPr wrap="none">
            <a:spAutoFit/>
          </a:bodyPr>
          <a:lstStyle/>
          <a:p>
            <a:pPr algn="ctr"/>
            <a:r>
              <a:rPr lang="en-US" altLang="zh-CN" dirty="0" smtClean="0">
                <a:latin typeface="Calibri" panose="020F0502020204030204" pitchFamily="34" charset="0"/>
                <a:cs typeface="Calibri" panose="020F0502020204030204" pitchFamily="34" charset="0"/>
              </a:rPr>
              <a:t>Colored by clusters</a:t>
            </a:r>
            <a:endParaRPr lang="en-US" altLang="zh-CN" dirty="0">
              <a:latin typeface="Calibri" panose="020F0502020204030204" pitchFamily="34" charset="0"/>
              <a:cs typeface="Calibri" panose="020F0502020204030204" pitchFamily="34" charset="0"/>
            </a:endParaRPr>
          </a:p>
        </p:txBody>
      </p:sp>
      <p:sp>
        <p:nvSpPr>
          <p:cNvPr id="16" name="矩形 15"/>
          <p:cNvSpPr/>
          <p:nvPr/>
        </p:nvSpPr>
        <p:spPr>
          <a:xfrm>
            <a:off x="1250105" y="1982227"/>
            <a:ext cx="2403564" cy="239217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738377" y="1994472"/>
            <a:ext cx="2403564" cy="239217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rotWithShape="1">
          <a:blip r:embed="rId2"/>
          <a:srcRect l="8046" t="13505" r="55110" b="15748"/>
          <a:stretch/>
        </p:blipFill>
        <p:spPr>
          <a:xfrm>
            <a:off x="9283538" y="1956226"/>
            <a:ext cx="2333763" cy="2399455"/>
          </a:xfrm>
          <a:prstGeom prst="rect">
            <a:avLst/>
          </a:prstGeom>
        </p:spPr>
      </p:pic>
      <p:sp>
        <p:nvSpPr>
          <p:cNvPr id="19" name="矩形 18"/>
          <p:cNvSpPr/>
          <p:nvPr/>
        </p:nvSpPr>
        <p:spPr>
          <a:xfrm>
            <a:off x="9248638" y="1969981"/>
            <a:ext cx="2403564" cy="239217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670231" y="1985706"/>
            <a:ext cx="2403564" cy="239217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985790" y="1634653"/>
            <a:ext cx="2039982" cy="369332"/>
          </a:xfrm>
          <a:prstGeom prst="rect">
            <a:avLst/>
          </a:prstGeom>
        </p:spPr>
        <p:txBody>
          <a:bodyPr wrap="none">
            <a:spAutoFit/>
          </a:bodyPr>
          <a:lstStyle/>
          <a:p>
            <a:pPr algn="ctr"/>
            <a:r>
              <a:rPr lang="en-US" altLang="zh-CN" dirty="0" smtClean="0">
                <a:latin typeface="Calibri" panose="020F0502020204030204" pitchFamily="34" charset="0"/>
                <a:cs typeface="Calibri" panose="020F0502020204030204" pitchFamily="34" charset="0"/>
              </a:rPr>
              <a:t>Colored by cell type</a:t>
            </a:r>
            <a:endParaRPr lang="en-US" altLang="zh-CN" dirty="0">
              <a:latin typeface="Calibri" panose="020F0502020204030204" pitchFamily="34" charset="0"/>
              <a:cs typeface="Calibri" panose="020F0502020204030204" pitchFamily="34" charset="0"/>
            </a:endParaRPr>
          </a:p>
        </p:txBody>
      </p:sp>
      <p:sp>
        <p:nvSpPr>
          <p:cNvPr id="22" name="矩形 21"/>
          <p:cNvSpPr/>
          <p:nvPr/>
        </p:nvSpPr>
        <p:spPr>
          <a:xfrm>
            <a:off x="9505998" y="1622706"/>
            <a:ext cx="1965218" cy="369332"/>
          </a:xfrm>
          <a:prstGeom prst="rect">
            <a:avLst/>
          </a:prstGeom>
        </p:spPr>
        <p:txBody>
          <a:bodyPr wrap="none">
            <a:spAutoFit/>
          </a:bodyPr>
          <a:lstStyle/>
          <a:p>
            <a:pPr algn="ctr"/>
            <a:r>
              <a:rPr lang="en-US" altLang="zh-CN" dirty="0" smtClean="0">
                <a:latin typeface="Calibri" panose="020F0502020204030204" pitchFamily="34" charset="0"/>
                <a:cs typeface="Calibri" panose="020F0502020204030204" pitchFamily="34" charset="0"/>
              </a:rPr>
              <a:t>Colored by clusters</a:t>
            </a:r>
            <a:endParaRPr lang="en-US" altLang="zh-CN" dirty="0">
              <a:latin typeface="Calibri" panose="020F0502020204030204" pitchFamily="34" charset="0"/>
              <a:cs typeface="Calibri" panose="020F0502020204030204" pitchFamily="34" charset="0"/>
            </a:endParaRPr>
          </a:p>
        </p:txBody>
      </p:sp>
      <p:sp>
        <p:nvSpPr>
          <p:cNvPr id="23" name="文本框 22"/>
          <p:cNvSpPr txBox="1"/>
          <p:nvPr/>
        </p:nvSpPr>
        <p:spPr>
          <a:xfrm>
            <a:off x="6763679" y="1046596"/>
            <a:ext cx="4541523" cy="461665"/>
          </a:xfrm>
          <a:prstGeom prst="rect">
            <a:avLst/>
          </a:prstGeom>
          <a:noFill/>
        </p:spPr>
        <p:txBody>
          <a:bodyPr wrap="square" rtlCol="0">
            <a:spAutoFit/>
          </a:bodyPr>
          <a:lstStyle/>
          <a:p>
            <a:pPr algn="ctr"/>
            <a:r>
              <a:rPr lang="en-US" altLang="zh-CN" sz="2400" dirty="0" err="1" smtClean="0">
                <a:latin typeface="Calibri" panose="020F0502020204030204" pitchFamily="34" charset="0"/>
                <a:cs typeface="Calibri" panose="020F0502020204030204" pitchFamily="34" charset="0"/>
              </a:rPr>
              <a:t>scART+Nystrom</a:t>
            </a:r>
            <a:r>
              <a:rPr lang="en-US" altLang="zh-CN" sz="2400" dirty="0" smtClean="0">
                <a:latin typeface="Calibri" panose="020F0502020204030204" pitchFamily="34" charset="0"/>
                <a:cs typeface="Calibri" panose="020F0502020204030204" pitchFamily="34" charset="0"/>
              </a:rPr>
              <a:t>, ARI=0.86</a:t>
            </a:r>
            <a:endParaRPr lang="zh-CN" altLang="en-US" sz="2400" dirty="0">
              <a:latin typeface="Calibri" panose="020F0502020204030204" pitchFamily="34" charset="0"/>
              <a:cs typeface="Calibri" panose="020F0502020204030204" pitchFamily="34" charset="0"/>
            </a:endParaRPr>
          </a:p>
        </p:txBody>
      </p:sp>
      <p:pic>
        <p:nvPicPr>
          <p:cNvPr id="25" name="图片 24"/>
          <p:cNvPicPr>
            <a:picLocks noChangeAspect="1"/>
          </p:cNvPicPr>
          <p:nvPr/>
        </p:nvPicPr>
        <p:blipFill>
          <a:blip r:embed="rId4"/>
          <a:stretch>
            <a:fillRect/>
          </a:stretch>
        </p:blipFill>
        <p:spPr>
          <a:xfrm>
            <a:off x="3828513" y="2064879"/>
            <a:ext cx="2258262" cy="2276559"/>
          </a:xfrm>
          <a:prstGeom prst="rect">
            <a:avLst/>
          </a:prstGeom>
        </p:spPr>
      </p:pic>
      <p:sp>
        <p:nvSpPr>
          <p:cNvPr id="26" name="文本框 25"/>
          <p:cNvSpPr txBox="1"/>
          <p:nvPr/>
        </p:nvSpPr>
        <p:spPr>
          <a:xfrm>
            <a:off x="4914900" y="3299460"/>
            <a:ext cx="144780" cy="261610"/>
          </a:xfrm>
          <a:prstGeom prst="rect">
            <a:avLst/>
          </a:prstGeom>
          <a:noFill/>
        </p:spPr>
        <p:txBody>
          <a:bodyPr wrap="square" rtlCol="0">
            <a:spAutoFit/>
          </a:bodyPr>
          <a:lstStyle/>
          <a:p>
            <a:r>
              <a:rPr lang="en-US" altLang="zh-CN" sz="1100" dirty="0" smtClean="0"/>
              <a:t>1</a:t>
            </a:r>
            <a:endParaRPr lang="zh-CN" altLang="en-US" sz="1100" dirty="0"/>
          </a:p>
        </p:txBody>
      </p:sp>
      <p:sp>
        <p:nvSpPr>
          <p:cNvPr id="27" name="文本框 26"/>
          <p:cNvSpPr txBox="1"/>
          <p:nvPr/>
        </p:nvSpPr>
        <p:spPr>
          <a:xfrm>
            <a:off x="5467516" y="3561070"/>
            <a:ext cx="186524" cy="261610"/>
          </a:xfrm>
          <a:prstGeom prst="rect">
            <a:avLst/>
          </a:prstGeom>
          <a:noFill/>
        </p:spPr>
        <p:txBody>
          <a:bodyPr wrap="square" rtlCol="0">
            <a:spAutoFit/>
          </a:bodyPr>
          <a:lstStyle/>
          <a:p>
            <a:r>
              <a:rPr lang="en-US" altLang="zh-CN" sz="1100" dirty="0" smtClean="0"/>
              <a:t>2</a:t>
            </a:r>
            <a:endParaRPr lang="zh-CN" altLang="en-US" sz="1100" dirty="0"/>
          </a:p>
        </p:txBody>
      </p:sp>
      <p:sp>
        <p:nvSpPr>
          <p:cNvPr id="28" name="文本框 27"/>
          <p:cNvSpPr txBox="1"/>
          <p:nvPr/>
        </p:nvSpPr>
        <p:spPr>
          <a:xfrm>
            <a:off x="4728376" y="2287115"/>
            <a:ext cx="186524" cy="261610"/>
          </a:xfrm>
          <a:prstGeom prst="rect">
            <a:avLst/>
          </a:prstGeom>
          <a:noFill/>
        </p:spPr>
        <p:txBody>
          <a:bodyPr wrap="square" rtlCol="0">
            <a:spAutoFit/>
          </a:bodyPr>
          <a:lstStyle/>
          <a:p>
            <a:r>
              <a:rPr lang="en-US" altLang="zh-CN" sz="1100" dirty="0" smtClean="0"/>
              <a:t>3</a:t>
            </a:r>
            <a:endParaRPr lang="zh-CN" altLang="en-US" sz="1100" dirty="0"/>
          </a:p>
        </p:txBody>
      </p:sp>
      <p:sp>
        <p:nvSpPr>
          <p:cNvPr id="29" name="文本框 28"/>
          <p:cNvSpPr txBox="1"/>
          <p:nvPr/>
        </p:nvSpPr>
        <p:spPr>
          <a:xfrm>
            <a:off x="4455112" y="3607236"/>
            <a:ext cx="186524" cy="261610"/>
          </a:xfrm>
          <a:prstGeom prst="rect">
            <a:avLst/>
          </a:prstGeom>
          <a:noFill/>
        </p:spPr>
        <p:txBody>
          <a:bodyPr wrap="square" rtlCol="0">
            <a:spAutoFit/>
          </a:bodyPr>
          <a:lstStyle/>
          <a:p>
            <a:r>
              <a:rPr lang="en-US" altLang="zh-CN" sz="1100" dirty="0" smtClean="0"/>
              <a:t>4</a:t>
            </a:r>
            <a:endParaRPr lang="zh-CN" altLang="en-US" sz="1100" dirty="0"/>
          </a:p>
        </p:txBody>
      </p:sp>
      <p:sp>
        <p:nvSpPr>
          <p:cNvPr id="30" name="文本框 29"/>
          <p:cNvSpPr txBox="1"/>
          <p:nvPr/>
        </p:nvSpPr>
        <p:spPr>
          <a:xfrm>
            <a:off x="4104084" y="3430265"/>
            <a:ext cx="186524" cy="261610"/>
          </a:xfrm>
          <a:prstGeom prst="rect">
            <a:avLst/>
          </a:prstGeom>
          <a:noFill/>
        </p:spPr>
        <p:txBody>
          <a:bodyPr wrap="square" rtlCol="0">
            <a:spAutoFit/>
          </a:bodyPr>
          <a:lstStyle/>
          <a:p>
            <a:r>
              <a:rPr lang="en-US" altLang="zh-CN" sz="1100" dirty="0" smtClean="0"/>
              <a:t>5</a:t>
            </a:r>
            <a:endParaRPr lang="zh-CN" altLang="en-US" sz="1100" dirty="0"/>
          </a:p>
        </p:txBody>
      </p:sp>
      <p:sp>
        <p:nvSpPr>
          <p:cNvPr id="31" name="文本框 30"/>
          <p:cNvSpPr txBox="1"/>
          <p:nvPr/>
        </p:nvSpPr>
        <p:spPr>
          <a:xfrm>
            <a:off x="5137766" y="2417920"/>
            <a:ext cx="186524" cy="261610"/>
          </a:xfrm>
          <a:prstGeom prst="rect">
            <a:avLst/>
          </a:prstGeom>
          <a:noFill/>
        </p:spPr>
        <p:txBody>
          <a:bodyPr wrap="square" rtlCol="0">
            <a:spAutoFit/>
          </a:bodyPr>
          <a:lstStyle/>
          <a:p>
            <a:r>
              <a:rPr lang="en-US" altLang="zh-CN" sz="1100" dirty="0" smtClean="0"/>
              <a:t>6</a:t>
            </a:r>
            <a:endParaRPr lang="zh-CN" altLang="en-US" sz="1100" dirty="0"/>
          </a:p>
        </p:txBody>
      </p:sp>
      <p:sp>
        <p:nvSpPr>
          <p:cNvPr id="32" name="文本框 31"/>
          <p:cNvSpPr txBox="1"/>
          <p:nvPr/>
        </p:nvSpPr>
        <p:spPr>
          <a:xfrm>
            <a:off x="4910565" y="3836828"/>
            <a:ext cx="186524" cy="261610"/>
          </a:xfrm>
          <a:prstGeom prst="rect">
            <a:avLst/>
          </a:prstGeom>
          <a:noFill/>
        </p:spPr>
        <p:txBody>
          <a:bodyPr wrap="square" rtlCol="0">
            <a:spAutoFit/>
          </a:bodyPr>
          <a:lstStyle/>
          <a:p>
            <a:r>
              <a:rPr lang="en-US" altLang="zh-CN" sz="1100" dirty="0" smtClean="0"/>
              <a:t>7</a:t>
            </a:r>
            <a:endParaRPr lang="zh-CN" altLang="en-US" sz="1100" dirty="0"/>
          </a:p>
        </p:txBody>
      </p:sp>
      <p:sp>
        <p:nvSpPr>
          <p:cNvPr id="33" name="文本框 32"/>
          <p:cNvSpPr txBox="1"/>
          <p:nvPr/>
        </p:nvSpPr>
        <p:spPr>
          <a:xfrm>
            <a:off x="4800766" y="2828824"/>
            <a:ext cx="186524" cy="261610"/>
          </a:xfrm>
          <a:prstGeom prst="rect">
            <a:avLst/>
          </a:prstGeom>
          <a:noFill/>
        </p:spPr>
        <p:txBody>
          <a:bodyPr wrap="square" rtlCol="0">
            <a:spAutoFit/>
          </a:bodyPr>
          <a:lstStyle/>
          <a:p>
            <a:r>
              <a:rPr lang="en-US" altLang="zh-CN" sz="1100" dirty="0" smtClean="0"/>
              <a:t>8</a:t>
            </a:r>
            <a:endParaRPr lang="zh-CN" altLang="en-US" sz="1100" dirty="0"/>
          </a:p>
        </p:txBody>
      </p:sp>
      <p:sp>
        <p:nvSpPr>
          <p:cNvPr id="34" name="文本框 33"/>
          <p:cNvSpPr txBox="1"/>
          <p:nvPr/>
        </p:nvSpPr>
        <p:spPr>
          <a:xfrm>
            <a:off x="5318659" y="2842718"/>
            <a:ext cx="186524" cy="261610"/>
          </a:xfrm>
          <a:prstGeom prst="rect">
            <a:avLst/>
          </a:prstGeom>
          <a:noFill/>
        </p:spPr>
        <p:txBody>
          <a:bodyPr wrap="square" rtlCol="0">
            <a:spAutoFit/>
          </a:bodyPr>
          <a:lstStyle/>
          <a:p>
            <a:r>
              <a:rPr lang="en-US" altLang="zh-CN" sz="1100" dirty="0" smtClean="0"/>
              <a:t>9</a:t>
            </a:r>
            <a:endParaRPr lang="zh-CN" altLang="en-US" sz="1100" dirty="0"/>
          </a:p>
        </p:txBody>
      </p:sp>
      <p:sp>
        <p:nvSpPr>
          <p:cNvPr id="35" name="文本框 34"/>
          <p:cNvSpPr txBox="1"/>
          <p:nvPr/>
        </p:nvSpPr>
        <p:spPr>
          <a:xfrm>
            <a:off x="4190317" y="2528792"/>
            <a:ext cx="358057" cy="261610"/>
          </a:xfrm>
          <a:prstGeom prst="rect">
            <a:avLst/>
          </a:prstGeom>
          <a:noFill/>
        </p:spPr>
        <p:txBody>
          <a:bodyPr wrap="square" rtlCol="0">
            <a:spAutoFit/>
          </a:bodyPr>
          <a:lstStyle/>
          <a:p>
            <a:r>
              <a:rPr lang="en-US" altLang="zh-CN" sz="1100" dirty="0" smtClean="0"/>
              <a:t>10</a:t>
            </a:r>
            <a:endParaRPr lang="zh-CN" altLang="en-US" sz="1100" dirty="0"/>
          </a:p>
        </p:txBody>
      </p:sp>
      <p:sp>
        <p:nvSpPr>
          <p:cNvPr id="36" name="文本框 35"/>
          <p:cNvSpPr txBox="1"/>
          <p:nvPr/>
        </p:nvSpPr>
        <p:spPr>
          <a:xfrm>
            <a:off x="5688702" y="2853471"/>
            <a:ext cx="358057" cy="261610"/>
          </a:xfrm>
          <a:prstGeom prst="rect">
            <a:avLst/>
          </a:prstGeom>
          <a:noFill/>
        </p:spPr>
        <p:txBody>
          <a:bodyPr wrap="square" rtlCol="0">
            <a:spAutoFit/>
          </a:bodyPr>
          <a:lstStyle/>
          <a:p>
            <a:r>
              <a:rPr lang="en-US" altLang="zh-CN" sz="1100" dirty="0" smtClean="0"/>
              <a:t>13</a:t>
            </a:r>
            <a:endParaRPr lang="zh-CN" altLang="en-US" sz="1100" dirty="0"/>
          </a:p>
        </p:txBody>
      </p:sp>
      <p:sp>
        <p:nvSpPr>
          <p:cNvPr id="37" name="文本框 36"/>
          <p:cNvSpPr txBox="1"/>
          <p:nvPr/>
        </p:nvSpPr>
        <p:spPr>
          <a:xfrm>
            <a:off x="4002930" y="2959629"/>
            <a:ext cx="358057" cy="261610"/>
          </a:xfrm>
          <a:prstGeom prst="rect">
            <a:avLst/>
          </a:prstGeom>
          <a:noFill/>
        </p:spPr>
        <p:txBody>
          <a:bodyPr wrap="square" rtlCol="0">
            <a:spAutoFit/>
          </a:bodyPr>
          <a:lstStyle/>
          <a:p>
            <a:r>
              <a:rPr lang="en-US" altLang="zh-CN" sz="1100" dirty="0" smtClean="0"/>
              <a:t>11</a:t>
            </a:r>
            <a:endParaRPr lang="zh-CN" altLang="en-US" sz="1100" dirty="0"/>
          </a:p>
        </p:txBody>
      </p:sp>
      <p:sp>
        <p:nvSpPr>
          <p:cNvPr id="38" name="文本框 37"/>
          <p:cNvSpPr txBox="1"/>
          <p:nvPr/>
        </p:nvSpPr>
        <p:spPr>
          <a:xfrm>
            <a:off x="5766778" y="3207444"/>
            <a:ext cx="358057" cy="261610"/>
          </a:xfrm>
          <a:prstGeom prst="rect">
            <a:avLst/>
          </a:prstGeom>
          <a:noFill/>
        </p:spPr>
        <p:txBody>
          <a:bodyPr wrap="square" rtlCol="0">
            <a:spAutoFit/>
          </a:bodyPr>
          <a:lstStyle/>
          <a:p>
            <a:r>
              <a:rPr lang="en-US" altLang="zh-CN" sz="1100" dirty="0" smtClean="0"/>
              <a:t>12</a:t>
            </a:r>
            <a:endParaRPr lang="zh-CN" altLang="en-US" sz="1100" dirty="0"/>
          </a:p>
        </p:txBody>
      </p:sp>
      <p:sp>
        <p:nvSpPr>
          <p:cNvPr id="39" name="文本框 38"/>
          <p:cNvSpPr txBox="1"/>
          <p:nvPr/>
        </p:nvSpPr>
        <p:spPr>
          <a:xfrm>
            <a:off x="4345954" y="4078259"/>
            <a:ext cx="404839" cy="261610"/>
          </a:xfrm>
          <a:prstGeom prst="rect">
            <a:avLst/>
          </a:prstGeom>
          <a:noFill/>
        </p:spPr>
        <p:txBody>
          <a:bodyPr wrap="square" rtlCol="0">
            <a:spAutoFit/>
          </a:bodyPr>
          <a:lstStyle/>
          <a:p>
            <a:r>
              <a:rPr lang="en-US" altLang="zh-CN" sz="1100" dirty="0" smtClean="0"/>
              <a:t>14</a:t>
            </a:r>
            <a:endParaRPr lang="zh-CN" altLang="en-US" sz="1100" dirty="0"/>
          </a:p>
        </p:txBody>
      </p:sp>
      <p:sp>
        <p:nvSpPr>
          <p:cNvPr id="40" name="文本框 39"/>
          <p:cNvSpPr txBox="1"/>
          <p:nvPr/>
        </p:nvSpPr>
        <p:spPr>
          <a:xfrm>
            <a:off x="5283863" y="4040417"/>
            <a:ext cx="404839" cy="261610"/>
          </a:xfrm>
          <a:prstGeom prst="rect">
            <a:avLst/>
          </a:prstGeom>
          <a:noFill/>
        </p:spPr>
        <p:txBody>
          <a:bodyPr wrap="square" rtlCol="0">
            <a:spAutoFit/>
          </a:bodyPr>
          <a:lstStyle/>
          <a:p>
            <a:r>
              <a:rPr lang="en-US" altLang="zh-CN" sz="1100" dirty="0" smtClean="0"/>
              <a:t>15</a:t>
            </a:r>
            <a:endParaRPr lang="zh-CN" altLang="en-US" sz="1100" dirty="0"/>
          </a:p>
        </p:txBody>
      </p:sp>
      <p:sp>
        <p:nvSpPr>
          <p:cNvPr id="44" name="椭圆 43"/>
          <p:cNvSpPr/>
          <p:nvPr/>
        </p:nvSpPr>
        <p:spPr>
          <a:xfrm>
            <a:off x="3225495" y="3134419"/>
            <a:ext cx="210091" cy="21009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517492" y="3537605"/>
            <a:ext cx="210091" cy="21009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141018" y="4537723"/>
            <a:ext cx="7319495" cy="338554"/>
          </a:xfrm>
          <a:prstGeom prst="rect">
            <a:avLst/>
          </a:prstGeom>
          <a:noFill/>
        </p:spPr>
        <p:txBody>
          <a:bodyPr wrap="square" rtlCol="0" anchor="t">
            <a:spAutoFit/>
          </a:bodyPr>
          <a:lstStyle/>
          <a:p>
            <a:r>
              <a:rPr lang="zh-CN" altLang="en-US" sz="1600" dirty="0" smtClean="0">
                <a:latin typeface="Arial" panose="020B0604020202020204" pitchFamily="34" charset="0"/>
                <a:ea typeface="华光黑体_CNKI" panose="02000500000000000000" pitchFamily="2" charset="-122"/>
                <a:cs typeface="Arial" panose="020B0604020202020204" pitchFamily="34" charset="0"/>
                <a:sym typeface="+mn-ea"/>
              </a:rPr>
              <a:t>注：红色圈标注的是</a:t>
            </a:r>
            <a:r>
              <a:rPr lang="en-US" altLang="zh-CN" sz="1600" dirty="0" smtClean="0">
                <a:latin typeface="Arial" panose="020B0604020202020204" pitchFamily="34" charset="0"/>
                <a:ea typeface="华光黑体_CNKI" panose="02000500000000000000" pitchFamily="2" charset="-122"/>
                <a:cs typeface="Arial" panose="020B0604020202020204" pitchFamily="34" charset="0"/>
                <a:sym typeface="+mn-ea"/>
              </a:rPr>
              <a:t>rare population</a:t>
            </a:r>
            <a:r>
              <a:rPr lang="zh-CN" altLang="en-US" sz="1600" dirty="0" smtClean="0">
                <a:latin typeface="Arial" panose="020B0604020202020204" pitchFamily="34" charset="0"/>
                <a:ea typeface="华光黑体_CNKI" panose="02000500000000000000" pitchFamily="2" charset="-122"/>
                <a:cs typeface="Arial" panose="020B0604020202020204" pitchFamily="34" charset="0"/>
                <a:sym typeface="+mn-ea"/>
              </a:rPr>
              <a:t>，细胞数量占总细胞数的</a:t>
            </a:r>
            <a:r>
              <a:rPr lang="en-US" altLang="zh-CN" sz="1600" dirty="0" smtClean="0">
                <a:latin typeface="Arial" panose="020B0604020202020204" pitchFamily="34" charset="0"/>
                <a:ea typeface="华光黑体_CNKI" panose="02000500000000000000" pitchFamily="2" charset="-122"/>
                <a:cs typeface="Arial" panose="020B0604020202020204" pitchFamily="34" charset="0"/>
                <a:sym typeface="+mn-ea"/>
              </a:rPr>
              <a:t>1%</a:t>
            </a:r>
            <a:r>
              <a:rPr lang="zh-CN" altLang="en-US" sz="1600" dirty="0" smtClean="0">
                <a:latin typeface="Arial" panose="020B0604020202020204" pitchFamily="34" charset="0"/>
                <a:ea typeface="华光黑体_CNKI" panose="02000500000000000000" pitchFamily="2" charset="-122"/>
                <a:cs typeface="Arial" panose="020B0604020202020204" pitchFamily="34" charset="0"/>
                <a:sym typeface="+mn-ea"/>
              </a:rPr>
              <a:t>。</a:t>
            </a:r>
            <a:endParaRPr lang="zh-CN" altLang="en-US" sz="1600" dirty="0">
              <a:latin typeface="Arial" panose="020B0604020202020204" pitchFamily="34" charset="0"/>
              <a:ea typeface="华光黑体_CNKI" panose="02000500000000000000"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TotalTime>
  <Words>1499</Words>
  <Application>Microsoft Office PowerPoint</Application>
  <PresentationFormat>宽屏</PresentationFormat>
  <Paragraphs>116</Paragraphs>
  <Slides>14</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等线</vt:lpstr>
      <vt:lpstr>等线 Light</vt:lpstr>
      <vt:lpstr>华光黑体_CNKI</vt:lpstr>
      <vt:lpstr>华光楷体二_CNKI</vt:lpstr>
      <vt:lpstr>宋体</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win7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cp:lastModifiedBy>
  <cp:revision>44</cp:revision>
  <dcterms:created xsi:type="dcterms:W3CDTF">2021-05-14T08:33:00Z</dcterms:created>
  <dcterms:modified xsi:type="dcterms:W3CDTF">2021-06-23T03:40:53Z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2052-11.1.0.8907</vt:lpwstr>
  </property>
</Properties>
</file>